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0" r:id="rId3"/>
    <p:sldId id="539" r:id="rId4"/>
    <p:sldId id="538" r:id="rId5"/>
    <p:sldId id="540" r:id="rId6"/>
    <p:sldId id="589" r:id="rId7"/>
    <p:sldId id="541" r:id="rId8"/>
    <p:sldId id="542" r:id="rId9"/>
    <p:sldId id="543" r:id="rId10"/>
    <p:sldId id="590" r:id="rId11"/>
    <p:sldId id="545" r:id="rId12"/>
    <p:sldId id="548" r:id="rId13"/>
    <p:sldId id="586" r:id="rId14"/>
    <p:sldId id="550" r:id="rId15"/>
    <p:sldId id="551" r:id="rId16"/>
    <p:sldId id="552" r:id="rId17"/>
    <p:sldId id="553" r:id="rId18"/>
    <p:sldId id="585" r:id="rId19"/>
    <p:sldId id="555" r:id="rId20"/>
    <p:sldId id="556" r:id="rId21"/>
    <p:sldId id="557" r:id="rId22"/>
    <p:sldId id="558" r:id="rId23"/>
    <p:sldId id="559" r:id="rId24"/>
    <p:sldId id="560" r:id="rId25"/>
    <p:sldId id="563" r:id="rId26"/>
    <p:sldId id="584" r:id="rId27"/>
    <p:sldId id="565" r:id="rId28"/>
    <p:sldId id="567" r:id="rId29"/>
    <p:sldId id="568" r:id="rId30"/>
    <p:sldId id="569" r:id="rId31"/>
    <p:sldId id="570" r:id="rId32"/>
    <p:sldId id="566" r:id="rId33"/>
    <p:sldId id="587" r:id="rId34"/>
    <p:sldId id="571" r:id="rId35"/>
    <p:sldId id="572" r:id="rId36"/>
    <p:sldId id="588" r:id="rId37"/>
    <p:sldId id="573" r:id="rId38"/>
    <p:sldId id="574" r:id="rId39"/>
    <p:sldId id="575" r:id="rId40"/>
    <p:sldId id="583" r:id="rId41"/>
    <p:sldId id="580" r:id="rId42"/>
    <p:sldId id="312" r:id="rId43"/>
    <p:sldId id="39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7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FDD"/>
    <a:srgbClr val="0B7BAD"/>
    <a:srgbClr val="0E9CDE"/>
    <a:srgbClr val="0C83B8"/>
    <a:srgbClr val="FFFFFF"/>
    <a:srgbClr val="EDF5FD"/>
    <a:srgbClr val="E2F5FE"/>
    <a:srgbClr val="EBF9EC"/>
    <a:srgbClr val="FB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9" autoAdjust="0"/>
    <p:restoredTop sz="81967" autoAdjust="0"/>
  </p:normalViewPr>
  <p:slideViewPr>
    <p:cSldViewPr>
      <p:cViewPr varScale="1">
        <p:scale>
          <a:sx n="70" d="100"/>
          <a:sy n="70" d="100"/>
        </p:scale>
        <p:origin x="187" y="62"/>
      </p:cViewPr>
      <p:guideLst>
        <p:guide orient="horz" pos="2160"/>
        <p:guide orient="horz" pos="307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2383F0F9-7FF8-4288-8824-ED10D0D4F431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4CFDFD1D-596E-4674-9E32-605A3EBD06B0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CA2DCB-5795-4DDC-AC19-3B32CF7BAEF3}" type="slidenum">
              <a:rPr lang="zh-CN" altLang="en-US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19FDDB-8BB1-4090-9842-57A09E207722}" type="slidenum">
              <a:rPr lang="zh-CN" altLang="en-US" smtClean="0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8B8CA3-72D4-4818-9B3E-7E4BF999D5F3}" type="slidenum">
              <a:rPr lang="zh-CN" altLang="en-US" smtClean="0"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E3FA63-B6FC-440B-B035-1AEC83938E0A}" type="slidenum">
              <a:rPr lang="zh-CN" altLang="en-US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A4CB23-4E5F-4A79-BA31-6EA3322DF841}" type="slidenum">
              <a:rPr lang="zh-CN" altLang="en-US" smtClean="0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8AF38-F686-4FA2-9CE2-626ACB1E2099}" type="slidenum">
              <a:rPr lang="zh-CN" altLang="en-US" smtClean="0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教学指导：过渡到下一页，</a:t>
            </a:r>
            <a:r>
              <a:rPr lang="en-US" altLang="zh-CN"/>
              <a:t>document.referrer</a:t>
            </a:r>
            <a:r>
              <a:rPr lang="zh-CN" altLang="en-US"/>
              <a:t>的应用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DC96E6-F5AC-4890-B524-D01B35D906EF}" type="slidenum">
              <a:rPr lang="zh-CN" altLang="en-US" smtClean="0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教学指导：讲解需求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D431AF-6D57-40FA-9D03-895DEEF87963}" type="slidenum">
              <a:rPr lang="zh-CN" altLang="en-US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 ：使用</a:t>
            </a:r>
            <a:r>
              <a:rPr lang="en-US" altLang="zh-CN"/>
              <a:t>MyEclipse</a:t>
            </a:r>
            <a:r>
              <a:rPr lang="zh-CN" altLang="en-US"/>
              <a:t>演示示例。并说明</a:t>
            </a:r>
            <a:r>
              <a:rPr lang="en-US" altLang="zh-CN"/>
              <a:t>praise.html</a:t>
            </a:r>
            <a:r>
              <a:rPr lang="zh-CN" altLang="en-US"/>
              <a:t>页面的关键代码中使用的</a:t>
            </a:r>
            <a:r>
              <a:rPr lang="en-US" altLang="zh-CN"/>
              <a:t>setTimeout()</a:t>
            </a:r>
            <a:r>
              <a:rPr lang="zh-CN" altLang="en-US"/>
              <a:t>是定时函数，具体用法将在后面学习，只需要知道在这里的作用是延迟</a:t>
            </a:r>
            <a:r>
              <a:rPr lang="en-US" altLang="zh-CN"/>
              <a:t>5</a:t>
            </a:r>
            <a:r>
              <a:rPr lang="zh-CN" altLang="en-US"/>
              <a:t>秒后自动跳转到</a:t>
            </a:r>
            <a:r>
              <a:rPr lang="en-US" altLang="zh-CN"/>
              <a:t>login.html</a:t>
            </a:r>
            <a:r>
              <a:rPr lang="zh-CN" altLang="en-US"/>
              <a:t>即可。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2DBDDC-E98A-47D6-8EF9-8B41CB72EBC0}" type="slidenum">
              <a:rPr lang="zh-CN" altLang="en-US" smtClean="0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教学指导：讲解各</a:t>
            </a:r>
            <a:r>
              <a:rPr lang="en-US" altLang="zh-CN"/>
              <a:t>getElement</a:t>
            </a:r>
            <a:r>
              <a:rPr lang="zh-CN" altLang="en-US"/>
              <a:t>系列方法的应用场合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52889C-F59B-4EA2-A0EA-4DF61EE9C520}" type="slidenum">
              <a:rPr lang="zh-CN" altLang="en-US" smtClean="0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E8451-C521-41FD-A9B2-64E3ACE9AA00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教学演示示例：讲解</a:t>
            </a:r>
            <a:r>
              <a:rPr lang="fr-FR" altLang="zh-CN"/>
              <a:t>innerHTML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59F1AA-1276-4A9D-8E16-8F92E3B7EB88}" type="slidenum">
              <a:rPr lang="zh-CN" altLang="en-US" smtClean="0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教学指导：小结各</a:t>
            </a:r>
            <a:r>
              <a:rPr lang="en-US" altLang="zh-CN"/>
              <a:t>getElement</a:t>
            </a:r>
            <a:r>
              <a:rPr lang="zh-CN" altLang="en-US"/>
              <a:t>系列方法及</a:t>
            </a:r>
            <a:r>
              <a:rPr lang="en-US" altLang="en-US"/>
              <a:t>innerHTML</a:t>
            </a:r>
            <a:r>
              <a:rPr lang="zh-CN" altLang="en-US"/>
              <a:t>的作用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26A771-D74E-41F7-B7E8-09DECC4C85D3}" type="slidenum">
              <a:rPr lang="zh-CN" altLang="en-US" smtClean="0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226680-6B4C-4061-97B3-CFB9EE3D72D4}" type="slidenum">
              <a:rPr lang="zh-CN" altLang="en-US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51D92C-2103-4046-8981-86FB5CDB5A87}" type="slidenum">
              <a:rPr lang="zh-CN" altLang="en-US" smtClean="0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教学指导：说明什么是内置对象，以及各内置对象的作用，说明重点讲解</a:t>
            </a:r>
            <a:r>
              <a:rPr lang="en-US" altLang="zh-CN"/>
              <a:t>Date</a:t>
            </a:r>
            <a:r>
              <a:rPr lang="zh-CN" altLang="en-US"/>
              <a:t>对象。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7CE69A-26CF-45B8-B38F-1D6574C69E7E}" type="slidenum">
              <a:rPr lang="zh-CN" altLang="en-US" smtClean="0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411226-A1BD-4B02-91F6-351FA60B9607}" type="slidenum">
              <a:rPr lang="zh-CN" altLang="en-US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19167D-74A3-4675-B463-80450E4B428B}" type="slidenum">
              <a:rPr lang="zh-CN" altLang="en-US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教学指导：简介各方法，重点说明：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 b="1"/>
              <a:t>getDay()</a:t>
            </a:r>
            <a:r>
              <a:rPr lang="zh-CN" altLang="en-US" b="1"/>
              <a:t>：</a:t>
            </a:r>
            <a:r>
              <a:rPr lang="en-US" altLang="zh-CN"/>
              <a:t>0</a:t>
            </a:r>
            <a:r>
              <a:rPr lang="zh-CN" altLang="en-US"/>
              <a:t>－表示周日，</a:t>
            </a:r>
            <a:r>
              <a:rPr lang="en-US" altLang="zh-CN"/>
              <a:t>1</a:t>
            </a:r>
            <a:r>
              <a:rPr lang="zh-CN" altLang="en-US"/>
              <a:t>－表示周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6</a:t>
            </a:r>
            <a:r>
              <a:rPr lang="zh-CN" altLang="en-US"/>
              <a:t>－表示周</a:t>
            </a:r>
            <a:r>
              <a:rPr lang="en-US" altLang="zh-CN"/>
              <a:t>6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 b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getMonth()</a:t>
            </a:r>
            <a:r>
              <a:rPr lang="zh-CN" altLang="en-US" b="1">
                <a:latin typeface="Arial" panose="020B0604020202020204" pitchFamily="34" charset="0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/>
              <a:t>0</a:t>
            </a:r>
            <a:r>
              <a:rPr lang="zh-CN" altLang="en-US"/>
              <a:t>－</a:t>
            </a:r>
            <a:r>
              <a:rPr lang="en-US" altLang="zh-CN"/>
              <a:t>11</a:t>
            </a:r>
            <a:r>
              <a:rPr lang="zh-CN" altLang="en-US"/>
              <a:t>，</a:t>
            </a:r>
            <a:r>
              <a:rPr lang="en-US" altLang="zh-CN"/>
              <a:t>0</a:t>
            </a:r>
            <a:r>
              <a:rPr lang="zh-CN" altLang="en-US"/>
              <a:t>表示</a:t>
            </a:r>
            <a:r>
              <a:rPr lang="en-US" altLang="zh-CN"/>
              <a:t>1</a:t>
            </a:r>
            <a:r>
              <a:rPr lang="zh-CN" altLang="en-US"/>
              <a:t>月分，</a:t>
            </a:r>
            <a:r>
              <a:rPr lang="en-US" altLang="zh-CN"/>
              <a:t>11</a:t>
            </a:r>
            <a:r>
              <a:rPr lang="zh-CN" altLang="en-US"/>
              <a:t>表示</a:t>
            </a:r>
            <a:r>
              <a:rPr lang="en-US" altLang="zh-CN"/>
              <a:t>12</a:t>
            </a:r>
            <a:r>
              <a:rPr lang="zh-CN" altLang="en-US"/>
              <a:t>月份。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6E0523-8D82-483D-AA39-6572C2FBE36F}" type="slidenum">
              <a:rPr lang="zh-CN" altLang="en-US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DEC73D-383F-4AA4-A7B9-D38562158741}" type="slidenum">
              <a:rPr lang="zh-CN" altLang="en-US" smtClean="0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</a:t>
            </a:r>
            <a:r>
              <a:rPr lang="en-US" altLang="zh-CN"/>
              <a:t>:</a:t>
            </a:r>
            <a:r>
              <a:rPr lang="zh-CN" altLang="en-US"/>
              <a:t>对照示例讲解各函数的作用，可以对比</a:t>
            </a:r>
            <a:r>
              <a:rPr lang="en-US" altLang="zh-CN"/>
              <a:t>Java</a:t>
            </a:r>
            <a:r>
              <a:rPr lang="zh-CN" altLang="en-US"/>
              <a:t>中</a:t>
            </a:r>
            <a:r>
              <a:rPr lang="en-US" altLang="zh-CN"/>
              <a:t>Math</a:t>
            </a:r>
            <a:r>
              <a:rPr lang="zh-CN" altLang="en-US"/>
              <a:t>对象的方法。并说明应该场合。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BA13B-3858-4832-A4CC-633AF7835AF7}" type="slidenum">
              <a:rPr lang="zh-CN" altLang="en-US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教学指导：讲解</a:t>
            </a:r>
            <a:r>
              <a:rPr lang="en-US" altLang="zh-CN" dirty="0"/>
              <a:t>BOM</a:t>
            </a:r>
            <a:r>
              <a:rPr lang="zh-CN" altLang="en-US" dirty="0"/>
              <a:t>模型图的层次结构，及实现功能。说明</a:t>
            </a:r>
            <a:r>
              <a:rPr lang="en-US" altLang="zh-CN" dirty="0"/>
              <a:t>window</a:t>
            </a:r>
            <a:r>
              <a:rPr lang="zh-CN" altLang="en-US" dirty="0"/>
              <a:t>对象是整个</a:t>
            </a:r>
            <a:r>
              <a:rPr lang="en-US" altLang="zh-CN" dirty="0"/>
              <a:t>BOM</a:t>
            </a:r>
            <a:r>
              <a:rPr lang="zh-CN" altLang="en-US" dirty="0"/>
              <a:t>的核心，引出</a:t>
            </a:r>
            <a:r>
              <a:rPr lang="en-US" altLang="zh-CN" dirty="0"/>
              <a:t>window</a:t>
            </a:r>
            <a:r>
              <a:rPr lang="zh-CN" altLang="en-US" dirty="0"/>
              <a:t>对象常用的属性、方法和事件。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D9A82-4A99-462D-A768-E64A72A8B47F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AFE3F1-6EE8-4EFC-A4C9-712BCD95CB1A}" type="slidenum">
              <a:rPr lang="zh-CN" altLang="en-US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、讲解</a:t>
            </a:r>
            <a:r>
              <a:rPr lang="en-US" altLang="zh-CN" dirty="0" err="1"/>
              <a:t>setTimeout</a:t>
            </a:r>
            <a:r>
              <a:rPr lang="zh-CN" altLang="en-US" dirty="0"/>
              <a:t>的用法，结合例子讲解，并演示效果；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、讲解</a:t>
            </a:r>
            <a:r>
              <a:rPr lang="en-US" altLang="zh-CN" dirty="0" err="1"/>
              <a:t>setTimeout</a:t>
            </a:r>
            <a:r>
              <a:rPr lang="zh-CN" altLang="en-US" dirty="0"/>
              <a:t>后，把</a:t>
            </a:r>
            <a:r>
              <a:rPr lang="en-US" altLang="zh-CN" b="0" dirty="0" err="1"/>
              <a:t>setTimeout</a:t>
            </a:r>
            <a:r>
              <a:rPr lang="zh-CN" altLang="en-US" b="0" dirty="0"/>
              <a:t>换成</a:t>
            </a:r>
            <a:r>
              <a:rPr lang="en-US" altLang="zh-CN" b="0" dirty="0" err="1">
                <a:solidFill>
                  <a:schemeClr val="bg1"/>
                </a:solidFill>
              </a:rPr>
              <a:t>setInterval</a:t>
            </a:r>
            <a:r>
              <a:rPr lang="zh-CN" altLang="en-US" b="0" dirty="0">
                <a:solidFill>
                  <a:schemeClr val="bg1"/>
                </a:solidFill>
              </a:rPr>
              <a:t>看看演示效果，请学员思考为什么？然后引出下一页的内容；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E1A1B2-C195-4145-99D0-E8A7EC235ADB}" type="slidenum">
              <a:rPr lang="zh-CN" altLang="en-US" smtClean="0"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教学指导：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Wingdings" panose="05000000000000000000" pitchFamily="2" charset="2"/>
              </a:rPr>
              <a:t>（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修改示例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、讲解两个定时函数的区别；</a:t>
            </a:r>
            <a:endParaRPr lang="en-US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setTimeout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在等待指定时间后执行函数，且只执行一次；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是每指导间也不是时间后执行一次函数，循 环执行，所以时钟例子使用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  <a:endParaRPr lang="zh-CN" altLang="en-US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E1A1B2-C195-4145-99D0-E8A7EC235ADB}" type="slidenum">
              <a:rPr lang="zh-CN" altLang="en-US" smtClean="0"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、讲解两者之间的区别；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clear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Timeout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清除由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setTimeout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设置的定时；</a:t>
            </a:r>
            <a:endParaRPr lang="en-US" altLang="zh-CN" sz="12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clearInterval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清除由</a:t>
            </a:r>
            <a:r>
              <a:rPr lang="en-US" altLang="zh-CN" sz="12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2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设置的定时；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0E117A-970A-4190-959A-C66AF8A8D5CB}" type="slidenum">
              <a:rPr lang="zh-CN" altLang="en-US" smtClean="0"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3720E3-9AA0-493A-B654-4ED46092255A}" type="slidenum">
              <a:rPr lang="zh-CN" altLang="en-US" smtClean="0"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</a:t>
            </a:r>
            <a:endParaRPr lang="en-US" altLang="zh-CN"/>
          </a:p>
          <a:p>
            <a:r>
              <a:rPr lang="en-US" altLang="zh-CN"/>
              <a:t>xxxxxxx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D18E20-6E7F-4B06-8DA4-320DA4B946BD}" type="slidenum">
              <a:rPr lang="zh-CN" altLang="en-US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教学指导；</a:t>
            </a:r>
            <a:endParaRPr lang="en-US" altLang="zh-CN" dirty="0"/>
          </a:p>
          <a:p>
            <a:r>
              <a:rPr lang="zh-CN" altLang="en-US" dirty="0"/>
              <a:t>总结部分</a:t>
            </a:r>
            <a:r>
              <a:rPr lang="zh-CN" altLang="zh-CN" dirty="0"/>
              <a:t>主要达到以下几个目的：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zh-CN" b="1" dirty="0"/>
              <a:t>回顾内容</a:t>
            </a:r>
            <a:r>
              <a:rPr lang="zh-CN" altLang="en-US" b="1" dirty="0"/>
              <a:t>。</a:t>
            </a:r>
            <a:r>
              <a:rPr lang="zh-CN" altLang="en-US" dirty="0">
                <a:solidFill>
                  <a:srgbClr val="C00000"/>
                </a:solidFill>
              </a:rPr>
              <a:t>注意与</a:t>
            </a:r>
            <a:r>
              <a:rPr lang="zh-CN" altLang="zh-CN" dirty="0">
                <a:solidFill>
                  <a:srgbClr val="C00000"/>
                </a:solidFill>
              </a:rPr>
              <a:t>与</a:t>
            </a:r>
            <a:r>
              <a:rPr lang="zh-CN" altLang="en-US" dirty="0">
                <a:solidFill>
                  <a:srgbClr val="C00000"/>
                </a:solidFill>
              </a:rPr>
              <a:t>本章任务和目标</a:t>
            </a:r>
            <a:r>
              <a:rPr lang="zh-CN" altLang="zh-CN" dirty="0">
                <a:solidFill>
                  <a:srgbClr val="C00000"/>
                </a:solidFill>
              </a:rPr>
              <a:t>不一样。</a:t>
            </a:r>
            <a:r>
              <a:rPr lang="zh-CN" altLang="en-US" dirty="0">
                <a:solidFill>
                  <a:srgbClr val="C00000"/>
                </a:solidFill>
              </a:rPr>
              <a:t>本章任务和目标是</a:t>
            </a:r>
            <a:r>
              <a:rPr lang="zh-CN" altLang="zh-CN" dirty="0"/>
              <a:t>是强调</a:t>
            </a:r>
            <a:r>
              <a:rPr lang="zh-CN" altLang="en-US" dirty="0"/>
              <a:t>内容概貌，学到技术，告知要学习什么；总结时，</a:t>
            </a:r>
            <a:r>
              <a:rPr lang="zh-CN" altLang="zh-CN" dirty="0"/>
              <a:t>要格外强调观点，把每一</a:t>
            </a:r>
            <a:r>
              <a:rPr lang="zh-CN" altLang="en-US" dirty="0"/>
              <a:t>个知识点</a:t>
            </a:r>
            <a:r>
              <a:rPr lang="zh-CN" altLang="zh-CN" dirty="0"/>
              <a:t>的观点</a:t>
            </a:r>
            <a:r>
              <a:rPr lang="zh-CN" altLang="en-US" dirty="0"/>
              <a:t>结论</a:t>
            </a:r>
            <a:r>
              <a:rPr lang="zh-CN" altLang="zh-CN" dirty="0"/>
              <a:t>都尽量突出出来。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b="1" dirty="0"/>
              <a:t>2</a:t>
            </a:r>
            <a:r>
              <a:rPr lang="zh-CN" altLang="en-US" b="1" dirty="0"/>
              <a:t>、</a:t>
            </a:r>
            <a:r>
              <a:rPr lang="zh-CN" altLang="zh-CN" b="1" dirty="0"/>
              <a:t>整理逻辑</a:t>
            </a:r>
            <a:r>
              <a:rPr lang="zh-CN" altLang="en-US" b="1" dirty="0"/>
              <a:t>。</a:t>
            </a:r>
            <a:r>
              <a:rPr lang="zh-CN" altLang="zh-CN" dirty="0"/>
              <a:t>还应该把观点之间的逻辑联系梳理出来</a:t>
            </a:r>
            <a:r>
              <a:rPr lang="zh-CN" altLang="en-US" dirty="0"/>
              <a:t>。</a:t>
            </a:r>
            <a:r>
              <a:rPr lang="zh-CN" altLang="zh-CN" dirty="0"/>
              <a:t>从而使</a:t>
            </a:r>
            <a:r>
              <a:rPr lang="zh-CN" altLang="en-US" dirty="0"/>
              <a:t>知识</a:t>
            </a:r>
            <a:r>
              <a:rPr lang="zh-CN" altLang="zh-CN" dirty="0"/>
              <a:t>系统化、逻辑化。要帮助</a:t>
            </a:r>
            <a:r>
              <a:rPr lang="zh-CN" altLang="en-US" dirty="0"/>
              <a:t>学员</a:t>
            </a:r>
            <a:r>
              <a:rPr lang="zh-CN" altLang="zh-CN" dirty="0"/>
              <a:t>整清逻辑是总结的一大任务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70B55-6173-46DE-93C5-6569EDDE70A2}" type="slidenum">
              <a:rPr lang="zh-CN" altLang="en-US" smtClean="0"/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19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1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/>
          <a:p>
            <a:fld id="{2A9EA4B5-9757-45FA-ACB3-9257ADA8891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42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129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zh-CN" altLang="en-US" dirty="0"/>
              <a:t>总结一下</a:t>
            </a:r>
            <a:r>
              <a:rPr lang="en-US" altLang="zh-CN" dirty="0"/>
              <a:t>BOM</a:t>
            </a:r>
            <a:r>
              <a:rPr lang="zh-CN" altLang="en-US" dirty="0"/>
              <a:t>可实现的功能即可；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D9A82-4A99-462D-A768-E64A72A8B47F}" type="slidenum">
              <a:rPr lang="zh-CN" altLang="en-US" smtClean="0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BD48A-0255-4ABE-A4A7-218B270FC6E5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教学指导：说明常用的属性就是前面提到的</a:t>
            </a:r>
            <a:r>
              <a:rPr lang="en-US" altLang="zh-CN"/>
              <a:t>BOM</a:t>
            </a:r>
            <a:r>
              <a:rPr lang="zh-CN" altLang="en-US"/>
              <a:t>模型中的对象，讲解使用语法、示例即可。说明后面会详细介绍。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E99214-2535-45FE-B4A0-9AC06E34679E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教学指导：</a:t>
            </a:r>
            <a:endParaRPr lang="en-US" altLang="zh-CN" dirty="0"/>
          </a:p>
          <a:p>
            <a:pPr eaLnBrk="1" hangingPunct="1"/>
            <a:r>
              <a:rPr lang="zh-CN" altLang="en-US" dirty="0"/>
              <a:t>简介</a:t>
            </a:r>
            <a:r>
              <a:rPr lang="en-US" altLang="zh-CN" dirty="0"/>
              <a:t>window</a:t>
            </a:r>
            <a:r>
              <a:rPr lang="zh-CN" altLang="en-US" dirty="0"/>
              <a:t>对象的各方法的功能。并说明接下来重点讲解</a:t>
            </a:r>
            <a:r>
              <a:rPr lang="en-GB" altLang="zh-CN" dirty="0"/>
              <a:t>confirm </a:t>
            </a:r>
            <a:r>
              <a:rPr lang="en-US" altLang="zh-CN" dirty="0"/>
              <a:t>()</a:t>
            </a:r>
            <a:r>
              <a:rPr lang="zh-CN" altLang="en-US" dirty="0"/>
              <a:t>、</a:t>
            </a:r>
            <a:r>
              <a:rPr lang="en-US" altLang="zh-CN" dirty="0"/>
              <a:t>open()</a:t>
            </a:r>
            <a:r>
              <a:rPr lang="zh-CN" altLang="en-US" dirty="0"/>
              <a:t>和</a:t>
            </a:r>
            <a:r>
              <a:rPr lang="en-US" altLang="zh-CN" dirty="0"/>
              <a:t>close()</a:t>
            </a:r>
            <a:r>
              <a:rPr lang="zh-CN" altLang="en-US" dirty="0"/>
              <a:t>方法。</a:t>
            </a:r>
            <a:r>
              <a:rPr lang="en-US" altLang="en-US" dirty="0" err="1"/>
              <a:t>setTimeout</a:t>
            </a:r>
            <a:r>
              <a:rPr lang="en-US" altLang="en-US" dirty="0"/>
              <a:t>( )</a:t>
            </a:r>
          </a:p>
          <a:p>
            <a:pPr eaLnBrk="1" hangingPunct="1"/>
            <a:r>
              <a:rPr lang="zh-CN" altLang="en-US" dirty="0"/>
              <a:t>和</a:t>
            </a:r>
            <a:r>
              <a:rPr lang="en-US" altLang="en-US" dirty="0" err="1"/>
              <a:t>setInterval</a:t>
            </a:r>
            <a:r>
              <a:rPr lang="en-US" altLang="en-US" dirty="0"/>
              <a:t>( )</a:t>
            </a:r>
            <a:r>
              <a:rPr lang="zh-CN" altLang="en-US" dirty="0"/>
              <a:t>后面讲解。</a:t>
            </a:r>
            <a:endParaRPr lang="en-US" altLang="zh-CN" dirty="0"/>
          </a:p>
          <a:p>
            <a:endParaRPr lang="zh-CN" altLang="en-US" b="1" dirty="0">
              <a:latin typeface="Arial" panose="020B0604020202020204" pitchFamily="34" charset="0"/>
              <a:ea typeface="黑体" panose="0201060906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C2EA9D-1070-4748-87A7-F1FEB59A8D80}" type="slidenum">
              <a:rPr lang="zh-CN" altLang="en-US" smtClean="0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、讲解</a:t>
            </a:r>
            <a:r>
              <a:rPr lang="en-US" altLang="zh-CN" dirty="0"/>
              <a:t>confirm()</a:t>
            </a:r>
            <a:r>
              <a:rPr lang="zh-CN" altLang="en-US" dirty="0"/>
              <a:t>的用法，结合例子讲解；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、讲解完后，说明三者的区别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AE8463-AD93-4D75-80AE-344C3B146D33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4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、简介窗口特征。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、学员了解即可，不需要学员掌握</a:t>
            </a:r>
            <a:r>
              <a:rPr lang="en-US" altLang="zh-CN" dirty="0"/>
              <a:t>open()</a:t>
            </a:r>
            <a:r>
              <a:rPr lang="zh-CN" altLang="en-US" dirty="0"/>
              <a:t>方法中的属性；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FC4DFB-3E0A-4833-92A5-5EBD82107D08}" type="slidenum">
              <a:rPr lang="zh-CN" altLang="en-US" smtClean="0"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0727" y="276861"/>
            <a:ext cx="10984653" cy="9423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32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>
            <a:lvl1pPr marL="609585" indent="-609585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3200" b="1">
                <a:solidFill>
                  <a:srgbClr val="0B9FDD"/>
                </a:solidFill>
              </a:defRPr>
            </a:lvl1pPr>
            <a:lvl2pPr marL="1066773" indent="-457189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>
                <a:solidFill>
                  <a:schemeClr val="tx1"/>
                </a:solidFill>
              </a:defRPr>
            </a:lvl2pPr>
            <a:lvl3pPr marL="1600160" indent="-38099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/>
            </a:lvl3pPr>
            <a:lvl4pPr marL="2209745" indent="-38099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03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0727" y="276861"/>
            <a:ext cx="10984653" cy="9423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3200" b="1">
                <a:solidFill>
                  <a:srgbClr val="009ADA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>
            <a:lvl1pPr marL="609585" indent="-609585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3200" b="1">
                <a:solidFill>
                  <a:srgbClr val="0B9FDD"/>
                </a:solidFill>
              </a:defRPr>
            </a:lvl1pPr>
            <a:lvl2pPr marL="1066773" indent="-457189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>
                <a:solidFill>
                  <a:schemeClr val="tx1"/>
                </a:solidFill>
              </a:defRPr>
            </a:lvl2pPr>
            <a:lvl3pPr marL="1600160" indent="-38099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/>
            </a:lvl3pPr>
            <a:lvl4pPr marL="2209745" indent="-38099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121" y="276861"/>
            <a:ext cx="10914380" cy="9423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/>
          <a:lstStyle>
            <a:lvl1pPr>
              <a:defRPr sz="3733" b="1">
                <a:solidFill>
                  <a:srgbClr val="0099D9"/>
                </a:solidFill>
              </a:defRPr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>
            <a:lvl1pPr marL="609585" indent="-609585">
              <a:lnSpc>
                <a:spcPct val="100000"/>
              </a:lnSpc>
              <a:buClr>
                <a:srgbClr val="0099D8"/>
              </a:buClr>
              <a:buFont typeface="Wingdings" panose="05000000000000000000" charset="0"/>
              <a:buChar char=""/>
              <a:defRPr sz="3200" b="1">
                <a:solidFill>
                  <a:srgbClr val="0B9FDD"/>
                </a:solidFill>
              </a:defRPr>
            </a:lvl1pPr>
            <a:lvl2pPr marL="1066773" indent="-457189">
              <a:lnSpc>
                <a:spcPct val="100000"/>
              </a:lnSpc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>
                <a:solidFill>
                  <a:schemeClr val="tx1"/>
                </a:solidFill>
              </a:defRPr>
            </a:lvl2pPr>
            <a:lvl3pPr marL="1600160" indent="-380990">
              <a:lnSpc>
                <a:spcPct val="100000"/>
              </a:lnSpc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/>
            </a:lvl3pPr>
            <a:lvl4pPr marL="2209745" indent="-380990">
              <a:lnSpc>
                <a:spcPct val="100000"/>
              </a:lnSpc>
              <a:buClr>
                <a:srgbClr val="0099D8"/>
              </a:buClr>
              <a:buFont typeface="Webdings" panose="05030102010509060703" charset="0"/>
              <a:buChar char="4"/>
              <a:defRPr/>
            </a:lvl4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  <a:p>
            <a:pPr lvl="5" fontAlgn="base"/>
            <a:r>
              <a:rPr lang="zh-CN" altLang="en-US" strike="noStrike" noProof="1"/>
              <a:t>６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</a:p>
        </p:txBody>
      </p:sp>
    </p:spTree>
    <p:extLst>
      <p:ext uri="{BB962C8B-B14F-4D97-AF65-F5344CB8AC3E}">
        <p14:creationId xmlns:p14="http://schemas.microsoft.com/office/powerpoint/2010/main" val="291185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2"/>
            <a:ext cx="4011084" cy="1162049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2583"/>
          </a:xfrm>
        </p:spPr>
        <p:txBody>
          <a:bodyPr/>
          <a:lstStyle>
            <a:lvl1pPr>
              <a:buFont typeface="Wingdings" panose="05000000000000000000" charset="0"/>
              <a:buChar char=""/>
              <a:defRPr sz="4267"/>
            </a:lvl1pPr>
            <a:lvl2pPr>
              <a:buFont typeface="Wingdings" panose="05000000000000000000" charset="0"/>
              <a:buChar char=""/>
              <a:defRPr sz="3733"/>
            </a:lvl2pPr>
            <a:lvl3pPr>
              <a:buFont typeface="Wingdings" panose="05000000000000000000" charset="0"/>
              <a:buChar char=""/>
              <a:defRPr sz="3200"/>
            </a:lvl3pPr>
            <a:lvl4pPr>
              <a:buFont typeface="Webdings" panose="05030102010509060703" charset="0"/>
              <a:buChar char="4"/>
              <a:defRPr sz="2667"/>
            </a:lvl4pPr>
            <a:lvl5pPr>
              <a:buFont typeface="Wingdings" panose="05000000000000000000" charset="0"/>
              <a:buChar char=""/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0"/>
            <a:ext cx="4011084" cy="46905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</a:p>
        </p:txBody>
      </p:sp>
    </p:spTree>
    <p:extLst>
      <p:ext uri="{BB962C8B-B14F-4D97-AF65-F5344CB8AC3E}">
        <p14:creationId xmlns:p14="http://schemas.microsoft.com/office/powerpoint/2010/main" val="392192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</a:p>
        </p:txBody>
      </p:sp>
    </p:spTree>
    <p:extLst>
      <p:ext uri="{BB962C8B-B14F-4D97-AF65-F5344CB8AC3E}">
        <p14:creationId xmlns:p14="http://schemas.microsoft.com/office/powerpoint/2010/main" val="1494029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48507" y="465669"/>
            <a:ext cx="4572032" cy="5820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41680" y="1063414"/>
            <a:ext cx="11230187" cy="4525433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</a:p>
        </p:txBody>
      </p:sp>
    </p:spTree>
    <p:extLst>
      <p:ext uri="{BB962C8B-B14F-4D97-AF65-F5344CB8AC3E}">
        <p14:creationId xmlns:p14="http://schemas.microsoft.com/office/powerpoint/2010/main" val="406119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5167"/>
            <a:ext cx="2743200" cy="585046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5167"/>
            <a:ext cx="8026400" cy="5850467"/>
          </a:xfrm>
        </p:spPr>
        <p:txBody>
          <a:bodyPr vert="eaVert"/>
          <a:lstStyle>
            <a:lvl1pPr>
              <a:buFont typeface="Wingdings" panose="05000000000000000000" charset="0"/>
              <a:buChar char=""/>
              <a:defRPr/>
            </a:lvl1pPr>
            <a:lvl2pPr>
              <a:buFont typeface="Wingdings" panose="05000000000000000000" charset="0"/>
              <a:buChar char=""/>
              <a:defRPr/>
            </a:lvl2pPr>
            <a:lvl3pPr>
              <a:buFont typeface="Wingdings" panose="05000000000000000000" charset="0"/>
              <a:buChar char=""/>
              <a:defRPr/>
            </a:lvl3pPr>
            <a:lvl4pPr>
              <a:buFont typeface="Webdings" panose="05030102010509060703" charset="0"/>
              <a:buChar char="4"/>
              <a:defRPr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</a:p>
        </p:txBody>
      </p:sp>
    </p:spTree>
    <p:extLst>
      <p:ext uri="{BB962C8B-B14F-4D97-AF65-F5344CB8AC3E}">
        <p14:creationId xmlns:p14="http://schemas.microsoft.com/office/powerpoint/2010/main" val="315431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" y="0"/>
            <a:ext cx="12187789" cy="6858000"/>
          </a:xfrm>
          <a:prstGeom prst="rect">
            <a:avLst/>
          </a:prstGeom>
        </p:spPr>
      </p:pic>
      <p:sp>
        <p:nvSpPr>
          <p:cNvPr id="2051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180861"/>
            <a:ext cx="10363200" cy="1473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ctr">
            <a:normAutofit/>
          </a:bodyPr>
          <a:lstStyle>
            <a:lvl1pPr lvl="0" algn="ctr">
              <a:defRPr sz="6133" b="1" kern="1200">
                <a:solidFill>
                  <a:schemeClr val="bg1"/>
                </a:solidFill>
              </a:defRPr>
            </a:lvl1pPr>
          </a:lstStyle>
          <a:p>
            <a:pPr lvl="0" fontAlgn="base"/>
            <a:r>
              <a:rPr lang="en-US" altLang="zh-CN" strike="noStrike" noProof="1"/>
              <a:t>16/9</a:t>
            </a:r>
            <a:r>
              <a:rPr lang="zh-CN" altLang="en-US" strike="noStrike" noProof="1"/>
              <a:t>录屏模板</a:t>
            </a:r>
          </a:p>
        </p:txBody>
      </p:sp>
      <p:pic>
        <p:nvPicPr>
          <p:cNvPr id="2" name="Picture 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2225" y="6059594"/>
            <a:ext cx="3862308" cy="60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06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" y="1"/>
            <a:ext cx="121877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4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64348" y="381847"/>
            <a:ext cx="7832513" cy="6815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98314" y="1303867"/>
            <a:ext cx="10396220" cy="42502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dirty="0"/>
              <a:t>/43</a:t>
            </a:r>
            <a:endParaRPr lang="zh-CN" altLang="en-US" dirty="0"/>
          </a:p>
        </p:txBody>
      </p:sp>
      <p:pic>
        <p:nvPicPr>
          <p:cNvPr id="8" name="图片 7" descr="logo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88" y="-10160"/>
            <a:ext cx="1989667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111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733" b="1" kern="1200">
          <a:solidFill>
            <a:srgbClr val="0B9FD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609585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1219170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828754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2438339" algn="r" rtl="0" eaLnBrk="1" fontAlgn="base" hangingPunct="1">
        <a:spcBef>
          <a:spcPct val="0"/>
        </a:spcBef>
        <a:spcAft>
          <a:spcPct val="0"/>
        </a:spcAft>
        <a:defRPr sz="2667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"/>
        <a:defRPr sz="3200" b="1" kern="1200">
          <a:solidFill>
            <a:srgbClr val="009ADA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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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ebdings" panose="05030102010509060703" charset="0"/>
        <a:buChar char="4"/>
        <a:defRPr sz="18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rgbClr val="009ADA"/>
        </a:buClr>
        <a:buFont typeface="Wingdings" panose="05000000000000000000" charset="0"/>
        <a:buChar char="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</a:t>
            </a:r>
            <a:r>
              <a:rPr lang="zh-CN" altLang="en-US" dirty="0"/>
              <a:t>操作</a:t>
            </a:r>
            <a:r>
              <a:rPr lang="en-US" dirty="0"/>
              <a:t>BOM</a:t>
            </a:r>
            <a:r>
              <a:rPr lang="zh-CN" altLang="en-US" dirty="0"/>
              <a:t>对象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confirm()</a:t>
            </a:r>
            <a:r>
              <a:rPr lang="zh-CN" altLang="en-US"/>
              <a:t>方法</a:t>
            </a:r>
            <a:endParaRPr lang="zh-CN" altLang="en-US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confirm()</a:t>
            </a:r>
            <a:r>
              <a:rPr lang="zh-CN" altLang="en-US" dirty="0"/>
              <a:t>：将弹出一个确认对话框</a:t>
            </a:r>
            <a:endParaRPr lang="en-US" altLang="zh-CN" dirty="0"/>
          </a:p>
          <a:p>
            <a:r>
              <a:rPr lang="en-US" altLang="zh-CN" dirty="0"/>
              <a:t>confirm()</a:t>
            </a:r>
            <a:r>
              <a:rPr lang="zh-CN" altLang="en-US" dirty="0"/>
              <a:t>与</a:t>
            </a:r>
            <a:r>
              <a:rPr lang="en-US" altLang="zh-CN" dirty="0"/>
              <a:t>alert ()</a:t>
            </a:r>
            <a:r>
              <a:rPr lang="zh-CN" altLang="en-US" dirty="0"/>
              <a:t>、</a:t>
            </a:r>
            <a:r>
              <a:rPr lang="en-US" altLang="zh-CN" dirty="0"/>
              <a:t> prompt()</a:t>
            </a:r>
            <a:r>
              <a:rPr lang="zh-CN" altLang="en-US" dirty="0"/>
              <a:t>区别</a:t>
            </a:r>
          </a:p>
          <a:p>
            <a:pPr lvl="1"/>
            <a:r>
              <a:rPr lang="en-US" altLang="zh-CN" sz="2400" dirty="0"/>
              <a:t>alert( )</a:t>
            </a:r>
            <a:r>
              <a:rPr lang="zh-CN" altLang="en-US" sz="2400" dirty="0"/>
              <a:t>：一个参数，仅显示警告对话框的消息，无返回值，不能对脚本产生任何改变</a:t>
            </a:r>
          </a:p>
          <a:p>
            <a:pPr lvl="1"/>
            <a:r>
              <a:rPr lang="en-US" altLang="zh-CN" sz="2400" dirty="0"/>
              <a:t>prompt( )</a:t>
            </a:r>
            <a:r>
              <a:rPr lang="zh-CN" altLang="en-US" sz="2400" dirty="0"/>
              <a:t>：两个参数，输入对话框，用来提示用户输入一些信息，单击“取消”按钮则返回</a:t>
            </a:r>
            <a:r>
              <a:rPr lang="en-US" altLang="zh-CN" sz="2400" dirty="0"/>
              <a:t>null</a:t>
            </a:r>
            <a:r>
              <a:rPr lang="zh-CN" altLang="en-US" sz="2400" dirty="0"/>
              <a:t>，单击“确定”按钮则返回用户输入的值，常用于收集用户关于特定问题而反馈的信息</a:t>
            </a:r>
          </a:p>
          <a:p>
            <a:pPr lvl="1"/>
            <a:r>
              <a:rPr lang="en-US" altLang="zh-CN" sz="2400" dirty="0"/>
              <a:t>confirm( )</a:t>
            </a:r>
            <a:r>
              <a:rPr lang="zh-CN" altLang="en-US" sz="2400" dirty="0"/>
              <a:t>：一个参数，确认对话框，显示提示对话框的消息、“确定”按钮和“取消”按钮，单击“确定”按钮返回</a:t>
            </a:r>
            <a:r>
              <a:rPr lang="en-US" altLang="zh-CN" sz="2400" dirty="0"/>
              <a:t>true</a:t>
            </a:r>
            <a:r>
              <a:rPr lang="zh-CN" altLang="en-US" sz="2400" dirty="0"/>
              <a:t>，单击“取消”按钮返回</a:t>
            </a:r>
            <a:r>
              <a:rPr lang="en-US" altLang="zh-CN" sz="2400" dirty="0"/>
              <a:t>false</a:t>
            </a:r>
            <a:r>
              <a:rPr lang="zh-CN" altLang="en-US" sz="2400" dirty="0"/>
              <a:t>，因此与</a:t>
            </a:r>
            <a:r>
              <a:rPr lang="en-US" altLang="zh-CN" sz="2400" dirty="0"/>
              <a:t>if-else</a:t>
            </a:r>
            <a:r>
              <a:rPr lang="zh-CN" altLang="en-US" sz="2400" dirty="0"/>
              <a:t>语句搭配使用</a:t>
            </a:r>
            <a:endParaRPr lang="en-US" altLang="zh-CN" sz="24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BB491A-CEF6-4A73-AE2D-22C2986A7A5C}"/>
              </a:ext>
            </a:extLst>
          </p:cNvPr>
          <p:cNvSpPr/>
          <p:nvPr/>
        </p:nvSpPr>
        <p:spPr>
          <a:xfrm>
            <a:off x="1664695" y="1988840"/>
            <a:ext cx="6087488" cy="460237"/>
          </a:xfrm>
          <a:prstGeom prst="rect">
            <a:avLst/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</a:rPr>
              <a:t>confirm("</a:t>
            </a:r>
            <a:r>
              <a:rPr lang="zh-CN" altLang="en-US" b="1" dirty="0">
                <a:latin typeface="+mn-lt"/>
                <a:ea typeface="+mn-ea"/>
              </a:rPr>
              <a:t>对话框中显示的纯文本</a:t>
            </a:r>
            <a:r>
              <a:rPr lang="en-US" altLang="zh-CN" b="1" dirty="0">
                <a:latin typeface="+mn-lt"/>
                <a:ea typeface="+mn-ea"/>
              </a:rPr>
              <a:t>")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CB1D534E-EBCF-4EFC-82DC-5120B275F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009" y="2580395"/>
            <a:ext cx="6099175" cy="2922452"/>
          </a:xfrm>
          <a:prstGeom prst="roundRect">
            <a:avLst>
              <a:gd name="adj" fmla="val 85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&lt;script type="text/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javascript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"&gt;</a:t>
            </a: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flag=confirm("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确认要删除此条信息吗？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");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   if(flag==true)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	      alert("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删除成功！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");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     else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	       alert("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你取消了删除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");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&lt;/script&gt;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985A164-B51F-45C0-B0A4-55CA4BA96F4C}"/>
              </a:ext>
            </a:extLst>
          </p:cNvPr>
          <p:cNvGrpSpPr/>
          <p:nvPr/>
        </p:nvGrpSpPr>
        <p:grpSpPr>
          <a:xfrm>
            <a:off x="3287688" y="5982207"/>
            <a:ext cx="4608512" cy="532066"/>
            <a:chOff x="1403648" y="3795886"/>
            <a:chExt cx="5714808" cy="332009"/>
          </a:xfrm>
        </p:grpSpPr>
        <p:sp>
          <p:nvSpPr>
            <p:cNvPr id="13" name="圆角矩形 14">
              <a:extLst>
                <a:ext uri="{FF2B5EF4-FFF2-40B4-BE49-F238E27FC236}">
                  <a16:creationId xmlns:a16="http://schemas.microsoft.com/office/drawing/2014/main" id="{94112682-667F-48D9-86F4-23E9C4F5D65B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60A85D4D-C941-43C2-A5BB-B5F38D4A72A0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2" name="Picture 8" descr="说话气泡new">
              <a:extLst>
                <a:ext uri="{FF2B5EF4-FFF2-40B4-BE49-F238E27FC236}">
                  <a16:creationId xmlns:a16="http://schemas.microsoft.com/office/drawing/2014/main" id="{0AE7D5A8-46B3-4892-870B-BD024E47B7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C022F384-BF1A-48A7-B5E9-DBDDBA8F017D}"/>
                </a:ext>
              </a:extLst>
            </p:cNvPr>
            <p:cNvSpPr txBox="1"/>
            <p:nvPr/>
          </p:nvSpPr>
          <p:spPr bwMode="auto">
            <a:xfrm>
              <a:off x="3033050" y="3829223"/>
              <a:ext cx="3326142" cy="29867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演示示例</a:t>
              </a:r>
              <a:r>
                <a:rPr lang="en-US" altLang="zh-CN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1</a:t>
              </a:r>
              <a:r>
                <a:rPr lang="zh-CN" altLang="en-US" sz="1600" b="1" noProof="1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：确认对话框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FE3766-E587-4B09-B940-53FBD5FCDE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r>
              <a:rPr lang="en-US" altLang="zh-CN"/>
              <a:t>/43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0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open()</a:t>
            </a:r>
            <a:r>
              <a:rPr lang="zh-CN" altLang="en-US"/>
              <a:t>方法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03394" y="1353821"/>
            <a:ext cx="11169270" cy="4525433"/>
          </a:xfrm>
        </p:spPr>
        <p:txBody>
          <a:bodyPr/>
          <a:lstStyle/>
          <a:p>
            <a:r>
              <a:rPr lang="en-US" altLang="zh-CN" sz="2800" dirty="0" err="1"/>
              <a:t>window.open</a:t>
            </a:r>
            <a:r>
              <a:rPr lang="en-US" altLang="zh-CN" sz="2800" dirty="0"/>
              <a:t>("</a:t>
            </a:r>
            <a:r>
              <a:rPr lang="zh-CN" altLang="en-US" sz="2800" dirty="0"/>
              <a:t>弹出窗口的</a:t>
            </a:r>
            <a:r>
              <a:rPr lang="en-US" altLang="zh-CN" sz="2800" dirty="0" err="1"/>
              <a:t>url</a:t>
            </a:r>
            <a:r>
              <a:rPr lang="en-US" altLang="zh-CN" sz="2800" dirty="0"/>
              <a:t>","</a:t>
            </a:r>
            <a:r>
              <a:rPr lang="zh-CN" altLang="en-US" sz="2800" dirty="0"/>
              <a:t>窗口名称</a:t>
            </a:r>
            <a:r>
              <a:rPr lang="en-US" altLang="zh-CN" sz="2800" dirty="0"/>
              <a:t>","</a:t>
            </a:r>
            <a:r>
              <a:rPr lang="zh-CN" altLang="en-US" sz="2800" dirty="0"/>
              <a:t>窗口特征</a:t>
            </a:r>
            <a:r>
              <a:rPr lang="en-US" altLang="zh-CN" sz="2800" dirty="0"/>
              <a:t>”)</a:t>
            </a:r>
          </a:p>
        </p:txBody>
      </p:sp>
      <p:graphicFrame>
        <p:nvGraphicFramePr>
          <p:cNvPr id="10" name="Group 29">
            <a:extLst>
              <a:ext uri="{FF2B5EF4-FFF2-40B4-BE49-F238E27FC236}">
                <a16:creationId xmlns:a16="http://schemas.microsoft.com/office/drawing/2014/main" id="{66759102-E5E2-4146-A267-A6713B412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631668"/>
              </p:ext>
            </p:extLst>
          </p:nvPr>
        </p:nvGraphicFramePr>
        <p:xfrm>
          <a:off x="2630398" y="1899042"/>
          <a:ext cx="7858180" cy="4359030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3157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0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属性名称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630"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height、width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窗口文档显示区的高度、宽度。以像素计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left、top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窗口的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x坐标、y坐标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。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以像素计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toolbar=yes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是否显示浏览器的工具栏。黙认是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scrollbars=yes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是否显示滚动条。黙认是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location=yes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是否显示地址地段。黙认是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status=yes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是否添加状态栏。黙认是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menubar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是否显示菜单栏。黙认是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resizable=yes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窗口是否可调节尺寸。黙认是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titlebar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是否显示标题栏。黙认是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yes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937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fullscreen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=yes | no  |1 | 0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是否使用全屏模式显示浏览器。黙认是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no。处于全屏模式的窗口必须同时处于剧院模式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C197C3-AEC3-4DD9-A3C3-A5ADBA6F6E46}"/>
              </a:ext>
            </a:extLst>
          </p:cNvPr>
          <p:cNvGrpSpPr/>
          <p:nvPr/>
        </p:nvGrpSpPr>
        <p:grpSpPr>
          <a:xfrm>
            <a:off x="3863752" y="6098763"/>
            <a:ext cx="4692681" cy="515175"/>
            <a:chOff x="1403648" y="3795886"/>
            <a:chExt cx="5819182" cy="321469"/>
          </a:xfrm>
        </p:grpSpPr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47FE0E2B-0AE3-40BB-83F5-53E05DC157A6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69D6C931-4893-4941-A6CC-9102B677177C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>
              <a:extLst>
                <a:ext uri="{FF2B5EF4-FFF2-40B4-BE49-F238E27FC236}">
                  <a16:creationId xmlns:a16="http://schemas.microsoft.com/office/drawing/2014/main" id="{840E4EB9-2D35-4384-868F-BB51BED31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A40D01D4-822C-46CB-9DA7-619816C483D2}"/>
                </a:ext>
              </a:extLst>
            </p:cNvPr>
            <p:cNvSpPr txBox="1"/>
            <p:nvPr/>
          </p:nvSpPr>
          <p:spPr bwMode="auto">
            <a:xfrm>
              <a:off x="2169414" y="3829223"/>
              <a:ext cx="5053416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对象操作窗口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9BB8BB-B3CF-4953-9384-0373A99E4D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r>
              <a:rPr lang="zh-CN" altLang="en-US" dirty="0"/>
              <a:t>：制作简易的当当购物车页面</a:t>
            </a: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单击“半闭”按钮时，关闭当前页面购物车页面</a:t>
            </a:r>
            <a:endParaRPr lang="en-US" altLang="zh-CN" dirty="0"/>
          </a:p>
          <a:p>
            <a:pPr lvl="1"/>
            <a:r>
              <a:rPr lang="zh-CN" altLang="en-US" dirty="0"/>
              <a:t>单击“移入收藏”弹出收藏提示</a:t>
            </a:r>
            <a:endParaRPr lang="en-US" altLang="zh-CN" dirty="0"/>
          </a:p>
          <a:p>
            <a:pPr lvl="1"/>
            <a:r>
              <a:rPr lang="zh-CN" altLang="en-US" dirty="0"/>
              <a:t>单击“删除”弹出确认删除提示</a:t>
            </a:r>
            <a:endParaRPr lang="en-US" altLang="zh-CN" dirty="0"/>
          </a:p>
          <a:p>
            <a:pPr lvl="1"/>
            <a:r>
              <a:rPr lang="zh-CN" altLang="zh-CN" dirty="0"/>
              <a:t>单击“结算”按钮，弹出结算信息页面窗口</a:t>
            </a:r>
            <a:endParaRPr lang="en-US" altLang="zh-CN" dirty="0"/>
          </a:p>
        </p:txBody>
      </p:sp>
      <p:pic>
        <p:nvPicPr>
          <p:cNvPr id="2050" name="Picture 2" descr="F:\2016年工作\ACCP8.0产品开发\jQuery\案例源码\chapter02\Chapter02截图\图2.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582" y="2520442"/>
            <a:ext cx="5518124" cy="38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A809DB-260F-46ED-9467-520EC9BCF8E7}"/>
              </a:ext>
            </a:extLst>
          </p:cNvPr>
          <p:cNvGrpSpPr/>
          <p:nvPr/>
        </p:nvGrpSpPr>
        <p:grpSpPr>
          <a:xfrm>
            <a:off x="339596" y="1358148"/>
            <a:ext cx="598509" cy="942340"/>
            <a:chOff x="193095" y="1010095"/>
            <a:chExt cx="462122" cy="618300"/>
          </a:xfrm>
        </p:grpSpPr>
        <p:sp>
          <p:nvSpPr>
            <p:cNvPr id="16" name="TextBox 65">
              <a:extLst>
                <a:ext uri="{FF2B5EF4-FFF2-40B4-BE49-F238E27FC236}">
                  <a16:creationId xmlns:a16="http://schemas.microsoft.com/office/drawing/2014/main" id="{5E5E412A-6409-42DC-8EBC-8EBE308B46B8}"/>
                </a:ext>
              </a:extLst>
            </p:cNvPr>
            <p:cNvSpPr txBox="1"/>
            <p:nvPr/>
          </p:nvSpPr>
          <p:spPr>
            <a:xfrm>
              <a:off x="218337" y="138328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7" name="图片 16" descr="C:\Users\Lenovo\Desktop\icon\鼠标-2.png鼠标-2">
              <a:extLst>
                <a:ext uri="{FF2B5EF4-FFF2-40B4-BE49-F238E27FC236}">
                  <a16:creationId xmlns:a16="http://schemas.microsoft.com/office/drawing/2014/main" id="{4118B1D9-12DC-4088-B11D-43BF989C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3095" y="1010095"/>
              <a:ext cx="400050" cy="400050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D55C73-258C-4803-A46F-18A570D3C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常见问题及解决办法</a:t>
            </a:r>
            <a:endParaRPr lang="en-US" altLang="zh-CN" dirty="0"/>
          </a:p>
          <a:p>
            <a:r>
              <a:rPr lang="zh-CN" altLang="en-US" dirty="0"/>
              <a:t>代码规范问题</a:t>
            </a:r>
          </a:p>
          <a:p>
            <a:r>
              <a:rPr lang="zh-CN" altLang="en-US" dirty="0"/>
              <a:t>调试技巧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27653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7655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27656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27661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2765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F672B6-26D2-484C-8360-8F5C9C3B92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history</a:t>
            </a:r>
            <a:r>
              <a:rPr lang="zh-CN" altLang="en-US"/>
              <a:t>对象</a:t>
            </a:r>
            <a:endParaRPr lang="zh-CN" altLang="en-US" dirty="0"/>
          </a:p>
        </p:txBody>
      </p:sp>
      <p:sp>
        <p:nvSpPr>
          <p:cNvPr id="4" name="Rectangle 3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常用方法</a:t>
            </a:r>
            <a:endParaRPr lang="en-US" altLang="zh-CN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/>
        </p:nvGraphicFramePr>
        <p:xfrm>
          <a:off x="2452662" y="1982781"/>
          <a:ext cx="6715172" cy="210213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978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back()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1778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加载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 history </a:t>
                      </a: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对象列表中的前一个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1778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forward()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1778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加载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 history </a:t>
                      </a: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对象列表中的下一个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 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1778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go()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1778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加载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 history </a:t>
                      </a: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对象列表中的某个具体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1778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5"/>
          <p:cNvSpPr txBox="1">
            <a:spLocks noChangeArrowheads="1"/>
          </p:cNvSpPr>
          <p:nvPr/>
        </p:nvSpPr>
        <p:spPr bwMode="auto">
          <a:xfrm>
            <a:off x="2238375" y="4286251"/>
            <a:ext cx="7931150" cy="157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chemeClr val="tx2"/>
              </a:buClr>
              <a:buSzPct val="80000"/>
              <a:buBlip>
                <a:blip r:embed="rId3"/>
              </a:buBlip>
              <a:defRPr/>
            </a:pPr>
            <a:endParaRPr lang="en-US" altLang="zh-CN" sz="2800" b="1" kern="0" dirty="0">
              <a:latin typeface="+mn-lt"/>
              <a:ea typeface="+mn-ea"/>
            </a:endParaRPr>
          </a:p>
        </p:txBody>
      </p:sp>
      <p:sp>
        <p:nvSpPr>
          <p:cNvPr id="8" name="Rectangle 35"/>
          <p:cNvSpPr txBox="1">
            <a:spLocks noChangeArrowheads="1"/>
          </p:cNvSpPr>
          <p:nvPr/>
        </p:nvSpPr>
        <p:spPr bwMode="auto">
          <a:xfrm>
            <a:off x="1881189" y="4643439"/>
            <a:ext cx="4071937" cy="157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 err="1">
                <a:latin typeface="+mn-lt"/>
                <a:ea typeface="+mn-ea"/>
              </a:rPr>
              <a:t>history.back</a:t>
            </a:r>
            <a:r>
              <a:rPr lang="en-US" altLang="en-US" sz="2400" b="1" dirty="0">
                <a:latin typeface="+mn-lt"/>
                <a:ea typeface="+mn-ea"/>
              </a:rPr>
              <a:t>()</a:t>
            </a: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 err="1">
                <a:latin typeface="+mn-lt"/>
                <a:ea typeface="+mn-ea"/>
              </a:rPr>
              <a:t>history.forward</a:t>
            </a:r>
            <a:r>
              <a:rPr lang="en-US" altLang="en-US" sz="2400" b="1" dirty="0">
                <a:latin typeface="+mn-lt"/>
                <a:ea typeface="+mn-ea"/>
              </a:rPr>
              <a:t>()</a:t>
            </a: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>
                <a:latin typeface="+mn-lt"/>
                <a:ea typeface="+mn-ea"/>
              </a:rPr>
              <a:t>   </a:t>
            </a:r>
            <a:endParaRPr lang="en-US" altLang="zh-CN" sz="2400" b="1" dirty="0">
              <a:latin typeface="+mn-lt"/>
              <a:ea typeface="+mn-ea"/>
            </a:endParaRPr>
          </a:p>
        </p:txBody>
      </p:sp>
      <p:sp>
        <p:nvSpPr>
          <p:cNvPr id="9" name="Rectangle 35"/>
          <p:cNvSpPr txBox="1">
            <a:spLocks noChangeArrowheads="1"/>
          </p:cNvSpPr>
          <p:nvPr/>
        </p:nvSpPr>
        <p:spPr bwMode="auto">
          <a:xfrm>
            <a:off x="5381626" y="4643439"/>
            <a:ext cx="3071813" cy="157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 err="1">
                <a:latin typeface="+mn-lt"/>
                <a:ea typeface="+mn-ea"/>
              </a:rPr>
              <a:t>history.go</a:t>
            </a:r>
            <a:r>
              <a:rPr lang="en-US" altLang="en-US" sz="2400" b="1" dirty="0">
                <a:latin typeface="+mn-lt"/>
                <a:ea typeface="+mn-ea"/>
              </a:rPr>
              <a:t>(-1)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 err="1"/>
              <a:t>history.go</a:t>
            </a:r>
            <a:r>
              <a:rPr lang="en-US" altLang="en-US" sz="2400" b="1" dirty="0"/>
              <a:t>(1) </a:t>
            </a:r>
            <a:endParaRPr lang="en-US" altLang="en-US" sz="2400" b="1" dirty="0">
              <a:latin typeface="+mn-lt"/>
              <a:ea typeface="+mn-ea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>
                <a:latin typeface="+mn-lt"/>
                <a:ea typeface="+mn-ea"/>
              </a:rPr>
              <a:t>   </a:t>
            </a:r>
            <a:endParaRPr lang="en-US" altLang="zh-CN" sz="2400" b="1" dirty="0">
              <a:latin typeface="+mn-lt"/>
              <a:ea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4524364" y="5000636"/>
            <a:ext cx="1357322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2992" y="5643578"/>
            <a:ext cx="85725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35"/>
          <p:cNvSpPr txBox="1">
            <a:spLocks noChangeArrowheads="1"/>
          </p:cNvSpPr>
          <p:nvPr/>
        </p:nvSpPr>
        <p:spPr bwMode="auto">
          <a:xfrm>
            <a:off x="6381750" y="4143376"/>
            <a:ext cx="4071938" cy="157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/>
              <a:t> </a:t>
            </a:r>
            <a:endParaRPr lang="en-US" altLang="en-US" sz="2400" b="1" dirty="0">
              <a:latin typeface="+mn-lt"/>
              <a:ea typeface="+mn-ea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>
                <a:latin typeface="+mn-lt"/>
                <a:ea typeface="+mn-ea"/>
              </a:rPr>
              <a:t>   </a:t>
            </a:r>
            <a:endParaRPr lang="en-US" altLang="zh-CN" sz="2400" b="1" dirty="0">
              <a:latin typeface="+mn-lt"/>
              <a:ea typeface="+mn-ea"/>
            </a:endParaRPr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4738689" y="4500564"/>
            <a:ext cx="687387" cy="407987"/>
          </a:xfrm>
          <a:prstGeom prst="wedgeRoundRectCallout">
            <a:avLst>
              <a:gd name="adj1" fmla="val -50108"/>
              <a:gd name="adj2" fmla="val -53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等价</a:t>
            </a:r>
            <a:endParaRPr lang="en-US" altLang="zh-CN" b="1" kern="0" dirty="0">
              <a:solidFill>
                <a:schemeClr val="bg1"/>
              </a:solidFill>
              <a:latin typeface="Arial" panose="020B0604020202020204"/>
              <a:ea typeface="黑体" panose="02010609060101010101" pitchFamily="2" charset="-122"/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8167689" y="5500688"/>
            <a:ext cx="2143125" cy="366712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浏览器中的“前进”</a:t>
            </a: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8167689" y="4857751"/>
            <a:ext cx="2143125" cy="36671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浏览器中的“后退”</a:t>
            </a:r>
          </a:p>
        </p:txBody>
      </p:sp>
      <p:sp>
        <p:nvSpPr>
          <p:cNvPr id="23" name="AutoShape 14"/>
          <p:cNvSpPr>
            <a:spLocks noChangeArrowheads="1"/>
          </p:cNvSpPr>
          <p:nvPr/>
        </p:nvSpPr>
        <p:spPr bwMode="auto">
          <a:xfrm>
            <a:off x="4953000" y="5143500"/>
            <a:ext cx="687388" cy="407988"/>
          </a:xfrm>
          <a:prstGeom prst="wedgeRoundRectCallout">
            <a:avLst>
              <a:gd name="adj1" fmla="val -50108"/>
              <a:gd name="adj2" fmla="val -539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>
            <a:spAutoFit/>
          </a:bodyPr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等价</a:t>
            </a:r>
            <a:endParaRPr lang="en-US" altLang="zh-CN" b="1" kern="0" dirty="0">
              <a:solidFill>
                <a:schemeClr val="bg1"/>
              </a:solidFill>
              <a:latin typeface="Arial" panose="020B0604020202020204"/>
              <a:ea typeface="黑体" panose="0201060906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CB7698E-89D8-4948-995D-E30A0CB466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location</a:t>
            </a:r>
            <a:r>
              <a:rPr lang="zh-CN" altLang="en-US"/>
              <a:t>对象</a:t>
            </a:r>
            <a:endParaRPr lang="zh-CN" altLang="en-US" dirty="0"/>
          </a:p>
        </p:txBody>
      </p:sp>
      <p:sp>
        <p:nvSpPr>
          <p:cNvPr id="4" name="Rectangle 3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常用属性</a:t>
            </a:r>
            <a:endParaRPr lang="en-US" altLang="zh-CN" dirty="0"/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91387"/>
              </p:ext>
            </p:extLst>
          </p:nvPr>
        </p:nvGraphicFramePr>
        <p:xfrm>
          <a:off x="1487488" y="1934084"/>
          <a:ext cx="6715172" cy="2102136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978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host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设置或返回主机名和当前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的端口号</a:t>
                      </a: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hostname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设置或返回当前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的主机名</a:t>
                      </a: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href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设置或返回完整的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5"/>
          <p:cNvSpPr txBox="1">
            <a:spLocks noChangeArrowheads="1"/>
          </p:cNvSpPr>
          <p:nvPr/>
        </p:nvSpPr>
        <p:spPr bwMode="auto">
          <a:xfrm>
            <a:off x="2238375" y="4286251"/>
            <a:ext cx="7931150" cy="157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5000"/>
              </a:spcBef>
              <a:spcAft>
                <a:spcPct val="25000"/>
              </a:spcAft>
              <a:buClr>
                <a:schemeClr val="tx2"/>
              </a:buClr>
              <a:buSzPct val="80000"/>
              <a:buBlip>
                <a:blip r:embed="rId3"/>
              </a:buBlip>
              <a:defRPr/>
            </a:pPr>
            <a:endParaRPr lang="en-US" altLang="zh-CN" sz="2800" b="1" kern="0" dirty="0">
              <a:latin typeface="+mn-lt"/>
              <a:ea typeface="+mn-ea"/>
            </a:endParaRPr>
          </a:p>
        </p:txBody>
      </p:sp>
      <p:sp>
        <p:nvSpPr>
          <p:cNvPr id="18" name="Rectangle 35"/>
          <p:cNvSpPr txBox="1">
            <a:spLocks noChangeArrowheads="1"/>
          </p:cNvSpPr>
          <p:nvPr/>
        </p:nvSpPr>
        <p:spPr bwMode="auto">
          <a:xfrm>
            <a:off x="6381750" y="4143376"/>
            <a:ext cx="4071938" cy="157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/>
              <a:t> </a:t>
            </a:r>
            <a:endParaRPr lang="en-US" altLang="en-US" sz="2400" b="1" dirty="0">
              <a:latin typeface="+mn-lt"/>
              <a:ea typeface="+mn-ea"/>
            </a:endParaRPr>
          </a:p>
          <a:p>
            <a:pPr marL="742950" lvl="1" indent="-28575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100000"/>
              <a:defRPr/>
            </a:pPr>
            <a:r>
              <a:rPr lang="en-US" altLang="en-US" sz="2400" b="1" dirty="0">
                <a:latin typeface="+mn-lt"/>
                <a:ea typeface="+mn-ea"/>
              </a:rPr>
              <a:t>   </a:t>
            </a:r>
            <a:endParaRPr lang="en-US" altLang="zh-CN" sz="2400" b="1" dirty="0">
              <a:latin typeface="+mn-lt"/>
              <a:ea typeface="+mn-ea"/>
            </a:endParaRPr>
          </a:p>
        </p:txBody>
      </p:sp>
      <p:sp>
        <p:nvSpPr>
          <p:cNvPr id="29704" name="Rectangle 35"/>
          <p:cNvSpPr txBox="1">
            <a:spLocks noChangeArrowheads="1"/>
          </p:cNvSpPr>
          <p:nvPr/>
        </p:nvSpPr>
        <p:spPr bwMode="auto">
          <a:xfrm>
            <a:off x="916423" y="4071938"/>
            <a:ext cx="79311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585" indent="-609585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100000"/>
              <a:buFont typeface="Wingdings" panose="05000000000000000000" charset="0"/>
              <a:buChar char=""/>
            </a:pPr>
            <a:r>
              <a:rPr lang="zh-CN" altLang="en-US" sz="32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常用方法</a:t>
            </a:r>
            <a:endParaRPr lang="en-US" altLang="zh-CN" sz="3200" b="1" dirty="0">
              <a:solidFill>
                <a:srgbClr val="0B9F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061432"/>
              </p:ext>
            </p:extLst>
          </p:nvPr>
        </p:nvGraphicFramePr>
        <p:xfrm>
          <a:off x="1438169" y="4765163"/>
          <a:ext cx="6715172" cy="1568764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978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reload()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重新加载当前文档</a:t>
                      </a: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replace()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用新的文档替换当前文档</a:t>
                      </a:r>
                    </a:p>
                  </a:txBody>
                  <a:tcPr marL="73025" marR="73025" marT="0" marB="25400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E15BB-763F-43C9-B4E8-019F999AC0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location</a:t>
            </a:r>
            <a:r>
              <a:rPr lang="zh-CN" altLang="en-US" dirty="0"/>
              <a:t>和</a:t>
            </a:r>
            <a:r>
              <a:rPr lang="en-US" altLang="zh-CN" dirty="0"/>
              <a:t>history</a:t>
            </a:r>
            <a:r>
              <a:rPr lang="zh-CN" altLang="en-US" dirty="0"/>
              <a:t>对象的应用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/>
          <a:p>
            <a:r>
              <a:rPr lang="zh-CN" altLang="en-US" dirty="0"/>
              <a:t>主页面使用</a:t>
            </a:r>
            <a:r>
              <a:rPr lang="en-US" altLang="zh-CN" dirty="0" err="1"/>
              <a:t>href实现跳转和刷新本页</a:t>
            </a:r>
            <a:endParaRPr lang="en-US" altLang="zh-CN" dirty="0"/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2381251" y="4429125"/>
            <a:ext cx="7358063" cy="1388906"/>
          </a:xfrm>
          <a:prstGeom prst="roundRect">
            <a:avLst>
              <a:gd name="adj" fmla="val 353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javascript:location.href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='flower.html'"&gt;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查看鲜花详情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  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  <a:p>
            <a:pPr defTabSz="723900">
              <a:lnSpc>
                <a:spcPct val="20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javascript:location.reload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()"&gt;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刷新本页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</a:t>
            </a:r>
          </a:p>
          <a:p>
            <a:pPr defTabSz="723900">
              <a:lnSpc>
                <a:spcPct val="20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&lt;a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href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javascript:history.back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()"&gt;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返回主页面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&lt;/a&gt;</a:t>
            </a:r>
          </a:p>
        </p:txBody>
      </p:sp>
      <p:pic>
        <p:nvPicPr>
          <p:cNvPr id="3075" name="Picture 3" descr="F:\2016年工作\ACCP8.0产品开发\jQuery\案例源码\chapter02\Chapter02截图\图2.1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124745"/>
            <a:ext cx="4073265" cy="18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:\2016年工作\ACCP8.0产品开发\jQuery\案例源码\chapter02\Chapter02截图\图2.15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2594368"/>
            <a:ext cx="5806704" cy="36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箭头连接符 13"/>
          <p:cNvCxnSpPr>
            <a:endCxn id="3074" idx="1"/>
          </p:cNvCxnSpPr>
          <p:nvPr/>
        </p:nvCxnSpPr>
        <p:spPr>
          <a:xfrm>
            <a:off x="3373716" y="2780929"/>
            <a:ext cx="1354132" cy="1648197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FD1D06-DE97-4037-A658-EE91C056A9E0}"/>
              </a:ext>
            </a:extLst>
          </p:cNvPr>
          <p:cNvGrpSpPr/>
          <p:nvPr/>
        </p:nvGrpSpPr>
        <p:grpSpPr>
          <a:xfrm>
            <a:off x="4008506" y="6137971"/>
            <a:ext cx="6047934" cy="557230"/>
            <a:chOff x="1403648" y="3795886"/>
            <a:chExt cx="6043765" cy="321469"/>
          </a:xfrm>
        </p:grpSpPr>
        <p:sp>
          <p:nvSpPr>
            <p:cNvPr id="18" name="圆角矩形 14">
              <a:extLst>
                <a:ext uri="{FF2B5EF4-FFF2-40B4-BE49-F238E27FC236}">
                  <a16:creationId xmlns:a16="http://schemas.microsoft.com/office/drawing/2014/main" id="{45FEB93F-DA9B-4C26-ADD1-3FFC6CA45202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圆角矩形 15">
              <a:extLst>
                <a:ext uri="{FF2B5EF4-FFF2-40B4-BE49-F238E27FC236}">
                  <a16:creationId xmlns:a16="http://schemas.microsoft.com/office/drawing/2014/main" id="{68D95A91-C40E-4D72-A467-351419E97A41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1" name="Picture 8" descr="说话气泡new">
              <a:extLst>
                <a:ext uri="{FF2B5EF4-FFF2-40B4-BE49-F238E27FC236}">
                  <a16:creationId xmlns:a16="http://schemas.microsoft.com/office/drawing/2014/main" id="{29375B3F-B21D-4211-A58E-659714A17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7E82A94F-09B8-4AA9-AFB7-DBEB9820DA4D}"/>
                </a:ext>
              </a:extLst>
            </p:cNvPr>
            <p:cNvSpPr txBox="1"/>
            <p:nvPr/>
          </p:nvSpPr>
          <p:spPr bwMode="auto">
            <a:xfrm>
              <a:off x="1944832" y="3829223"/>
              <a:ext cx="5502581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history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9B8E00-2358-4213-903C-04BB49A06B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07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6296E-6 L -0.00226 0.189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4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-0.00243 -0.208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2</a:t>
            </a:r>
            <a:r>
              <a:rPr lang="zh-CN" altLang="en-US" dirty="0"/>
              <a:t>：查看一年四季变化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  <a:endParaRPr lang="en-US" altLang="zh-CN"/>
          </a:p>
          <a:p>
            <a:pPr lvl="1"/>
            <a:r>
              <a:rPr lang="zh-CN" altLang="en-US"/>
              <a:t>制作查看一年四季变化的主页面</a:t>
            </a:r>
            <a:endParaRPr lang="en-US" altLang="zh-CN"/>
          </a:p>
          <a:p>
            <a:pPr lvl="1"/>
            <a:r>
              <a:rPr lang="zh-CN" altLang="en-US"/>
              <a:t>主页面实现链接到其他页面及刷新本页功能</a:t>
            </a:r>
            <a:endParaRPr lang="en-US" altLang="zh-CN"/>
          </a:p>
          <a:p>
            <a:pPr lvl="1"/>
            <a:r>
              <a:rPr lang="zh-CN" altLang="en-US"/>
              <a:t>其他页面实现前进、后退和链接到其他页面功能</a:t>
            </a:r>
            <a:endParaRPr lang="zh-CN" altLang="en-US" dirty="0"/>
          </a:p>
        </p:txBody>
      </p:sp>
      <p:pic>
        <p:nvPicPr>
          <p:cNvPr id="4098" name="Picture 2" descr="F:\2016年工作\ACCP8.0产品开发\jQuery\案例源码\chapter02\Chapter02截图\图2.17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94" y="3130413"/>
            <a:ext cx="5560063" cy="30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2016年工作\ACCP8.0产品开发\jQuery\案例源码\chapter02\Chapter02截图\图2.1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44" y="3068960"/>
            <a:ext cx="2579688" cy="311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F475784-4900-4E2C-A4FF-7251205B5E32}"/>
              </a:ext>
            </a:extLst>
          </p:cNvPr>
          <p:cNvGrpSpPr/>
          <p:nvPr/>
        </p:nvGrpSpPr>
        <p:grpSpPr>
          <a:xfrm>
            <a:off x="252059" y="1320167"/>
            <a:ext cx="639727" cy="942339"/>
            <a:chOff x="193095" y="1010095"/>
            <a:chExt cx="462122" cy="618300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1BA85BDA-2F03-44A2-A0A3-6B25AAAD2230}"/>
                </a:ext>
              </a:extLst>
            </p:cNvPr>
            <p:cNvSpPr txBox="1"/>
            <p:nvPr/>
          </p:nvSpPr>
          <p:spPr>
            <a:xfrm>
              <a:off x="218337" y="1383285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练习</a:t>
              </a:r>
            </a:p>
          </p:txBody>
        </p:sp>
        <p:pic>
          <p:nvPicPr>
            <p:cNvPr id="18" name="图片 17" descr="C:\Users\Lenovo\Desktop\icon\鼠标-2.png鼠标-2">
              <a:extLst>
                <a:ext uri="{FF2B5EF4-FFF2-40B4-BE49-F238E27FC236}">
                  <a16:creationId xmlns:a16="http://schemas.microsoft.com/office/drawing/2014/main" id="{5C46C987-BC34-4EFB-A1D9-0E2DD883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93095" y="1010095"/>
              <a:ext cx="400050" cy="400050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AA9C93-085E-4C46-819D-BADD44C05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32773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2775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32776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32781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3277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CF8E9E-D743-4358-B4CC-BB587D7CFA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Document</a:t>
            </a:r>
            <a:r>
              <a:rPr lang="zh-CN" altLang="en-US"/>
              <a:t>对象</a:t>
            </a:r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常用属性</a:t>
            </a:r>
            <a:endParaRPr lang="zh-CN" altLang="en-US" dirty="0"/>
          </a:p>
        </p:txBody>
      </p:sp>
      <p:graphicFrame>
        <p:nvGraphicFramePr>
          <p:cNvPr id="7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79391"/>
              </p:ext>
            </p:extLst>
          </p:nvPr>
        </p:nvGraphicFramePr>
        <p:xfrm>
          <a:off x="1613221" y="2132997"/>
          <a:ext cx="6715172" cy="1533504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978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2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referrer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返回载入当前文档的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6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返回当前文档的</a:t>
                      </a:r>
                      <a:r>
                        <a:rPr kumimoji="0" lang="en-US" altLang="en-GB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+mn-cs"/>
                        </a:rPr>
                        <a:t>URL</a:t>
                      </a:r>
                      <a:endParaRPr kumimoji="0" lang="zh-CN" altLang="en-GB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666875" y="3989065"/>
            <a:ext cx="4429125" cy="108585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rgbClr val="FF0000"/>
                </a:solidFill>
              </a:rPr>
              <a:t>document.referrer</a:t>
            </a:r>
            <a:endParaRPr lang="en-US" altLang="zh-CN" b="1" dirty="0">
              <a:solidFill>
                <a:srgbClr val="FF0000"/>
              </a:solidFill>
            </a:endParaRP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rgbClr val="FF0000"/>
                </a:solidFill>
              </a:rPr>
              <a:t>document.URL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00B407-983A-4330-9CB2-5B279D4376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40" y="1815254"/>
            <a:ext cx="12192000" cy="2976033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53" y="2132754"/>
            <a:ext cx="7003627" cy="1724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1054" y="2523914"/>
            <a:ext cx="698923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1219170"/>
            <a:r>
              <a:rPr lang="zh-CN" altLang="en-US" sz="5333" b="1" kern="1400" spc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线上线下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89164" y="3781213"/>
            <a:ext cx="451104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平台预习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64" y="4772610"/>
            <a:ext cx="1940973" cy="1918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41" y="3940979"/>
            <a:ext cx="5629287" cy="62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64" y="1124744"/>
            <a:ext cx="5351087" cy="57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Document</a:t>
            </a:r>
            <a:r>
              <a:rPr lang="zh-CN" altLang="en-US"/>
              <a:t>对象应用</a:t>
            </a:r>
            <a:r>
              <a:rPr lang="en-US" altLang="zh-CN"/>
              <a:t>2-1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738678" y="2774237"/>
            <a:ext cx="928694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 bwMode="auto">
          <a:xfrm rot="5400000" flipV="1">
            <a:off x="1631141" y="4524484"/>
            <a:ext cx="1214446" cy="857224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5453058" y="5617145"/>
            <a:ext cx="857256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Freeform 12"/>
          <p:cNvSpPr/>
          <p:nvPr/>
        </p:nvSpPr>
        <p:spPr bwMode="auto">
          <a:xfrm rot="5400000" flipV="1">
            <a:off x="1559671" y="1738402"/>
            <a:ext cx="1214446" cy="857224"/>
          </a:xfrm>
          <a:prstGeom prst="arc">
            <a:avLst>
              <a:gd name="adj1" fmla="val 10930154"/>
              <a:gd name="adj2" fmla="val 17542"/>
            </a:avLst>
          </a:prstGeom>
          <a:ln cmpd="sng">
            <a:solidFill>
              <a:schemeClr val="accent5">
                <a:lumMod val="50000"/>
              </a:schemeClr>
            </a:solidFill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baseline="-25000" dirty="0"/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gray">
          <a:xfrm>
            <a:off x="7436362" y="1625072"/>
            <a:ext cx="2214563" cy="40798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praise.html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</a:p>
        </p:txBody>
      </p:sp>
      <p:sp>
        <p:nvSpPr>
          <p:cNvPr id="26" name="AutoShape 8"/>
          <p:cNvSpPr>
            <a:spLocks noChangeArrowheads="1"/>
          </p:cNvSpPr>
          <p:nvPr/>
        </p:nvSpPr>
        <p:spPr bwMode="gray">
          <a:xfrm>
            <a:off x="7310438" y="4488744"/>
            <a:ext cx="2214562" cy="40798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login.html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</a:p>
        </p:txBody>
      </p:sp>
      <p:sp>
        <p:nvSpPr>
          <p:cNvPr id="34836" name="Rectangle 8"/>
          <p:cNvSpPr>
            <a:spLocks noChangeArrowheads="1"/>
          </p:cNvSpPr>
          <p:nvPr/>
        </p:nvSpPr>
        <p:spPr bwMode="auto">
          <a:xfrm>
            <a:off x="5881686" y="1233795"/>
            <a:ext cx="1428752" cy="35718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6017612" y="4062401"/>
            <a:ext cx="1662565" cy="357188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44" y="2046177"/>
            <a:ext cx="2394196" cy="189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56" y="2070966"/>
            <a:ext cx="3427909" cy="1726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267" y="5196472"/>
            <a:ext cx="2848104" cy="138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B5C03C-3826-45D7-A086-43E1D66BD2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Document</a:t>
            </a:r>
            <a:r>
              <a:rPr lang="zh-CN" altLang="en-US"/>
              <a:t>对象应用</a:t>
            </a:r>
            <a:r>
              <a:rPr lang="en-US" altLang="zh-CN"/>
              <a:t>2-2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判断页面是否是链接进入</a:t>
            </a:r>
            <a:endParaRPr lang="en-US" altLang="zh-CN"/>
          </a:p>
          <a:p>
            <a:r>
              <a:rPr lang="zh-CN" altLang="en-US"/>
              <a:t>自动跳转到登录页面</a:t>
            </a:r>
          </a:p>
          <a:p>
            <a:endParaRPr lang="zh-CN" altLang="en-US" dirty="0"/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524125" y="2643189"/>
            <a:ext cx="6858000" cy="264318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preUrl</a:t>
            </a:r>
            <a:r>
              <a:rPr lang="en-US" altLang="en-US" b="1" dirty="0"/>
              <a:t>=</a:t>
            </a:r>
            <a:r>
              <a:rPr lang="en-US" altLang="en-US" b="1" dirty="0" err="1">
                <a:solidFill>
                  <a:srgbClr val="FF0000"/>
                </a:solidFill>
                <a:ea typeface="黑体" panose="02010609060101010101" pitchFamily="2" charset="-122"/>
              </a:rPr>
              <a:t>document.referrer</a:t>
            </a: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;  </a:t>
            </a:r>
            <a:r>
              <a:rPr lang="en-US" altLang="en-US" b="1" dirty="0"/>
              <a:t>//</a:t>
            </a:r>
            <a:r>
              <a:rPr lang="zh-CN" altLang="en-US" b="1" dirty="0"/>
              <a:t>载入本页面文档的地址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if(</a:t>
            </a:r>
            <a:r>
              <a:rPr lang="en-US" altLang="en-US" b="1" dirty="0" err="1">
                <a:solidFill>
                  <a:srgbClr val="FF0000"/>
                </a:solidFill>
                <a:ea typeface="黑体" panose="02010609060101010101" pitchFamily="2" charset="-122"/>
              </a:rPr>
              <a:t>preUrl</a:t>
            </a: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==""){</a:t>
            </a:r>
            <a:r>
              <a:rPr lang="en-US" altLang="en-US" b="1" dirty="0"/>
              <a:t>	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</a:t>
            </a:r>
            <a:r>
              <a:rPr lang="en-US" altLang="en-US" b="1" dirty="0" err="1"/>
              <a:t>document.write</a:t>
            </a:r>
            <a:r>
              <a:rPr lang="en-US" altLang="en-US" b="1" dirty="0"/>
              <a:t>("&lt;h2&gt;</a:t>
            </a:r>
            <a:r>
              <a:rPr lang="zh-CN" altLang="en-US" b="1" dirty="0"/>
              <a:t>您不是从领奖页面进入，</a:t>
            </a:r>
            <a:r>
              <a:rPr lang="en-US" altLang="en-US" b="1" dirty="0"/>
              <a:t>5</a:t>
            </a:r>
            <a:r>
              <a:rPr lang="zh-CN" altLang="en-US" b="1" dirty="0"/>
              <a:t>秒后将自动 </a:t>
            </a:r>
            <a:endParaRPr lang="en-US" altLang="zh-CN" b="1" dirty="0"/>
          </a:p>
          <a:p>
            <a:pPr>
              <a:lnSpc>
                <a:spcPct val="150000"/>
              </a:lnSpc>
              <a:defRPr/>
            </a:pPr>
            <a:r>
              <a:rPr lang="zh-CN" altLang="en-US" b="1" dirty="0"/>
              <a:t>                         跳转到登录页面</a:t>
            </a:r>
            <a:r>
              <a:rPr lang="en-US" altLang="en-US" b="1" dirty="0"/>
              <a:t>&lt;/h2&gt;");</a:t>
            </a:r>
            <a:endParaRPr lang="zh-CN" altLang="en-US" b="1" dirty="0"/>
          </a:p>
          <a:p>
            <a:pPr>
              <a:lnSpc>
                <a:spcPct val="150000"/>
              </a:lnSpc>
              <a:defRPr/>
            </a:pP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      </a:t>
            </a:r>
            <a:r>
              <a:rPr lang="en-US" altLang="en-US" b="1" dirty="0" err="1">
                <a:solidFill>
                  <a:srgbClr val="FF0000"/>
                </a:solidFill>
                <a:ea typeface="黑体" panose="02010609060101010101" pitchFamily="2" charset="-122"/>
              </a:rPr>
              <a:t>setTimeout</a:t>
            </a: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("</a:t>
            </a:r>
            <a:r>
              <a:rPr lang="en-US" altLang="en-US" b="1" dirty="0" err="1">
                <a:solidFill>
                  <a:srgbClr val="FF0000"/>
                </a:solidFill>
                <a:ea typeface="黑体" panose="02010609060101010101" pitchFamily="2" charset="-122"/>
              </a:rPr>
              <a:t>javascript:location.href</a:t>
            </a: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='login.html'",5000);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}</a:t>
            </a:r>
          </a:p>
          <a:p>
            <a:pPr>
              <a:lnSpc>
                <a:spcPct val="150000"/>
              </a:lnSpc>
              <a:defRPr/>
            </a:pPr>
            <a:endParaRPr lang="en-US" altLang="zh-CN" b="1" dirty="0"/>
          </a:p>
        </p:txBody>
      </p:sp>
      <p:grpSp>
        <p:nvGrpSpPr>
          <p:cNvPr id="3" name="组合 14"/>
          <p:cNvGrpSpPr/>
          <p:nvPr/>
        </p:nvGrpSpPr>
        <p:grpSpPr bwMode="auto">
          <a:xfrm>
            <a:off x="3452814" y="6072189"/>
            <a:ext cx="4579937" cy="428625"/>
            <a:chOff x="3143240" y="5143512"/>
            <a:chExt cx="4580148" cy="428628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5853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 bwMode="auto">
            <a:xfrm>
              <a:off x="3962428" y="5187962"/>
              <a:ext cx="3760960" cy="338139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：判断页面来源并跳转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A6CACA-5BCC-4333-BB5C-17C85D3C1A11}"/>
              </a:ext>
            </a:extLst>
          </p:cNvPr>
          <p:cNvGrpSpPr/>
          <p:nvPr/>
        </p:nvGrpSpPr>
        <p:grpSpPr>
          <a:xfrm>
            <a:off x="4008506" y="6137971"/>
            <a:ext cx="6047934" cy="557230"/>
            <a:chOff x="1403648" y="3795886"/>
            <a:chExt cx="6043765" cy="321469"/>
          </a:xfrm>
        </p:grpSpPr>
        <p:sp>
          <p:nvSpPr>
            <p:cNvPr id="12" name="圆角矩形 14">
              <a:extLst>
                <a:ext uri="{FF2B5EF4-FFF2-40B4-BE49-F238E27FC236}">
                  <a16:creationId xmlns:a16="http://schemas.microsoft.com/office/drawing/2014/main" id="{77156384-2830-4298-B36A-C375D48DA2BF}"/>
                </a:ext>
              </a:extLst>
            </p:cNvPr>
            <p:cNvSpPr/>
            <p:nvPr/>
          </p:nvSpPr>
          <p:spPr bwMode="auto">
            <a:xfrm>
              <a:off x="1403648" y="3795886"/>
              <a:ext cx="500044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99AF1AA9-8B26-48E4-9A9A-01C3858450D3}"/>
                </a:ext>
              </a:extLst>
            </p:cNvPr>
            <p:cNvSpPr/>
            <p:nvPr/>
          </p:nvSpPr>
          <p:spPr bwMode="auto">
            <a:xfrm>
              <a:off x="1975126" y="3795886"/>
              <a:ext cx="5143330" cy="321469"/>
            </a:xfrm>
            <a:prstGeom prst="roundRect">
              <a:avLst/>
            </a:prstGeom>
            <a:solidFill>
              <a:srgbClr val="00B0F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8" name="Picture 8" descr="说话气泡new">
              <a:extLst>
                <a:ext uri="{FF2B5EF4-FFF2-40B4-BE49-F238E27FC236}">
                  <a16:creationId xmlns:a16="http://schemas.microsoft.com/office/drawing/2014/main" id="{ABDBD95A-6D48-479D-8BEE-D30D3C3707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3827363"/>
              <a:ext cx="571479" cy="256555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BC440FCB-ACA8-415A-B2CE-0D22C027CA00}"/>
                </a:ext>
              </a:extLst>
            </p:cNvPr>
            <p:cNvSpPr txBox="1"/>
            <p:nvPr/>
          </p:nvSpPr>
          <p:spPr bwMode="auto">
            <a:xfrm>
              <a:off x="1944832" y="3829223"/>
              <a:ext cx="5502581" cy="21125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location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history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C8627B-14A8-4236-850B-F1B7CED257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r>
              <a:rPr lang="zh-CN" altLang="en-US" dirty="0"/>
              <a:t>对象的常用方法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Document</a:t>
            </a:r>
            <a:r>
              <a:rPr lang="zh-CN" altLang="en-US"/>
              <a:t>对象的常用方法</a:t>
            </a: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599163"/>
              </p:ext>
            </p:extLst>
          </p:nvPr>
        </p:nvGraphicFramePr>
        <p:xfrm>
          <a:off x="1559496" y="2071097"/>
          <a:ext cx="8424936" cy="3808157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938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5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getElementById</a:t>
                      </a:r>
                      <a:r>
                        <a:rPr lang="en-US" sz="2000" b="1" kern="100" dirty="0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()</a:t>
                      </a:r>
                      <a:endParaRPr lang="zh-CN" sz="2000" b="1" kern="100" dirty="0"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返回对拥有指定</a:t>
                      </a:r>
                      <a:r>
                        <a:rPr lang="en-US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id</a:t>
                      </a: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的第一个对象的引用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getElementsByName</a:t>
                      </a:r>
                      <a:r>
                        <a:rPr lang="en-US" sz="2000" b="1" kern="100" dirty="0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()</a:t>
                      </a:r>
                      <a:endParaRPr lang="zh-CN" sz="2000" b="1" kern="100" dirty="0"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返回带有指定名称的对象的集合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759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 err="1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getElementsByTagName</a:t>
                      </a:r>
                      <a:r>
                        <a:rPr lang="en-US" sz="2000" b="1" kern="100" dirty="0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()</a:t>
                      </a:r>
                      <a:endParaRPr lang="zh-CN" sz="2000" b="1" kern="100" dirty="0"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返回带有指定标签名的对象的集合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94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latin typeface="+mn-lt"/>
                          <a:ea typeface="宋体" panose="02010600030101010101" pitchFamily="2" charset="-122"/>
                          <a:cs typeface="Times New Roman" panose="02020603050405020304"/>
                        </a:rPr>
                        <a:t>write()</a:t>
                      </a:r>
                      <a:endParaRPr lang="zh-CN" sz="2000" b="1" kern="100" dirty="0"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向文档写文本、</a:t>
                      </a:r>
                      <a:r>
                        <a:rPr lang="en-US" sz="2000" b="1" kern="100" dirty="0">
                          <a:latin typeface="+mn-lt"/>
                          <a:ea typeface="+mn-ea"/>
                          <a:cs typeface="Times New Roman" panose="02020603050405020304"/>
                        </a:rPr>
                        <a:t>HTML</a:t>
                      </a: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表达式或</a:t>
                      </a:r>
                      <a:r>
                        <a:rPr lang="en-US" sz="2000" b="1" kern="100" dirty="0">
                          <a:latin typeface="+mn-lt"/>
                          <a:ea typeface="+mn-ea"/>
                          <a:cs typeface="Times New Roman" panose="02020603050405020304"/>
                        </a:rPr>
                        <a:t>JavaScript</a:t>
                      </a:r>
                      <a:r>
                        <a:rPr lang="zh-CN" sz="2000" b="1" kern="100" dirty="0">
                          <a:latin typeface="+mn-ea"/>
                          <a:ea typeface="+mn-ea"/>
                          <a:cs typeface="Times New Roman" panose="02020603050405020304"/>
                        </a:rPr>
                        <a:t>代码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AutoShape 8"/>
          <p:cNvSpPr>
            <a:spLocks noChangeArrowheads="1"/>
          </p:cNvSpPr>
          <p:nvPr/>
        </p:nvSpPr>
        <p:spPr bwMode="gray">
          <a:xfrm>
            <a:off x="9711232" y="2603226"/>
            <a:ext cx="1785938" cy="40798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对象的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唯一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gray">
          <a:xfrm>
            <a:off x="9711233" y="3460476"/>
            <a:ext cx="1857375" cy="40798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9711233" y="4389165"/>
            <a:ext cx="1857375" cy="40798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相同的元素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C71902-52C0-497A-BA84-1BEF1B904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动态改变层、标签中的内容</a:t>
            </a:r>
            <a:endParaRPr lang="en-US" altLang="zh-CN" dirty="0"/>
          </a:p>
          <a:p>
            <a:r>
              <a:rPr lang="zh-CN" altLang="en-US" dirty="0"/>
              <a:t>访问相同</a:t>
            </a:r>
            <a:r>
              <a:rPr lang="en-US" altLang="zh-CN" dirty="0" err="1"/>
              <a:t>name的元素</a:t>
            </a:r>
            <a:endParaRPr lang="en-US" altLang="zh-CN" dirty="0"/>
          </a:p>
          <a:p>
            <a:r>
              <a:rPr lang="zh-CN" altLang="en-US" dirty="0"/>
              <a:t>访问相同标签的元素</a:t>
            </a:r>
            <a:endParaRPr lang="en-US" altLang="zh-CN" dirty="0"/>
          </a:p>
        </p:txBody>
      </p:sp>
      <p:pic>
        <p:nvPicPr>
          <p:cNvPr id="2050" name="Picture 2" descr="F:\2016年工作\ACCP8.0产品开发\jQuery\案例源码\chapter02\Chapter02截图\图2.2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1916832"/>
            <a:ext cx="4960133" cy="250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r>
              <a:rPr lang="zh-CN" altLang="en-US" dirty="0"/>
              <a:t>对象访问页面元素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096322" y="2652637"/>
            <a:ext cx="1000125" cy="28575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2" name="组合 14"/>
          <p:cNvGrpSpPr/>
          <p:nvPr/>
        </p:nvGrpSpPr>
        <p:grpSpPr bwMode="auto">
          <a:xfrm>
            <a:off x="3381375" y="6286501"/>
            <a:ext cx="4905613" cy="428625"/>
            <a:chOff x="3143240" y="5143512"/>
            <a:chExt cx="4572032" cy="428628"/>
          </a:xfrm>
        </p:grpSpPr>
        <p:sp>
          <p:nvSpPr>
            <p:cNvPr id="25" name="圆角矩形 24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7909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9"/>
            <p:cNvSpPr txBox="1"/>
            <p:nvPr/>
          </p:nvSpPr>
          <p:spPr bwMode="auto">
            <a:xfrm>
              <a:off x="3750527" y="5187962"/>
              <a:ext cx="3862286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document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对象的应用</a:t>
              </a:r>
            </a:p>
          </p:txBody>
        </p:sp>
      </p:grpSp>
      <p:pic>
        <p:nvPicPr>
          <p:cNvPr id="2051" name="Picture 3" descr="F:\2016年工作\ACCP8.0产品开发\jQuery\案例源码\chapter02\Chapter02截图\图2.23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60" y="2747117"/>
            <a:ext cx="5152941" cy="259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554728" y="3468337"/>
            <a:ext cx="1143003" cy="28575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096447" y="2914982"/>
            <a:ext cx="2458281" cy="696230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F:\2016年工作\ACCP8.0产品开发\jQuery\案例源码\chapter02\Chapter02截图\图2.25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311" y="2583404"/>
            <a:ext cx="6483215" cy="333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5117749" y="4923885"/>
            <a:ext cx="792088" cy="288032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4285074" y="5364317"/>
            <a:ext cx="1048698" cy="390104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/>
          <p:cNvCxnSpPr>
            <a:stCxn id="4" idx="2"/>
            <a:endCxn id="29" idx="3"/>
          </p:cNvCxnSpPr>
          <p:nvPr/>
        </p:nvCxnSpPr>
        <p:spPr>
          <a:xfrm flipH="1">
            <a:off x="5333773" y="5211917"/>
            <a:ext cx="180021" cy="34745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F:\2016年工作\ACCP8.0产品开发\jQuery\案例源码\chapter02\Chapter02截图\图2.24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813" y="2991849"/>
            <a:ext cx="6474048" cy="319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 bwMode="auto">
          <a:xfrm>
            <a:off x="4541684" y="5271337"/>
            <a:ext cx="792088" cy="288032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4527484" y="5702606"/>
            <a:ext cx="4232812" cy="211137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/>
          <p:cNvCxnSpPr>
            <a:stCxn id="32" idx="2"/>
          </p:cNvCxnSpPr>
          <p:nvPr/>
        </p:nvCxnSpPr>
        <p:spPr>
          <a:xfrm>
            <a:off x="4937729" y="5559369"/>
            <a:ext cx="180021" cy="195052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3BB721-E568-46E7-BDDA-7A7E959B7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2" animBg="1"/>
      <p:bldP spid="13" grpId="0" animBg="1"/>
      <p:bldP spid="13" grpId="2" animBg="1"/>
      <p:bldP spid="4" grpId="0" animBg="1"/>
      <p:bldP spid="4" grpId="1" animBg="1"/>
      <p:bldP spid="29" grpId="0" animBg="1"/>
      <p:bldP spid="29" grpId="1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r>
              <a:rPr lang="zh-CN" altLang="en-US" dirty="0"/>
              <a:t>对象的常用方法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动态改变层、标签中的内容</a:t>
            </a:r>
            <a:endParaRPr lang="en-US" altLang="zh-CN" dirty="0"/>
          </a:p>
          <a:p>
            <a:r>
              <a:rPr lang="zh-CN" altLang="en-US" dirty="0"/>
              <a:t>访问相同</a:t>
            </a:r>
            <a:r>
              <a:rPr lang="en-US" altLang="zh-CN" dirty="0" err="1"/>
              <a:t>name的元素</a:t>
            </a:r>
            <a:endParaRPr lang="en-US" altLang="zh-CN" dirty="0"/>
          </a:p>
          <a:p>
            <a:r>
              <a:rPr lang="zh-CN" altLang="en-US" dirty="0"/>
              <a:t>访问相同标签的元素</a:t>
            </a:r>
            <a:endParaRPr lang="en-US" altLang="zh-CN" dirty="0"/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703512" y="2214563"/>
            <a:ext cx="7762056" cy="5715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document.</a:t>
            </a:r>
            <a:r>
              <a:rPr lang="en-US" altLang="en-US" b="1" dirty="0" err="1">
                <a:solidFill>
                  <a:srgbClr val="0B7BAD"/>
                </a:solidFill>
              </a:rPr>
              <a:t>getElementById</a:t>
            </a:r>
            <a:r>
              <a:rPr lang="en-US" altLang="en-US" b="1" dirty="0">
                <a:solidFill>
                  <a:srgbClr val="0B7BAD"/>
                </a:solidFill>
              </a:rPr>
              <a:t>("book")</a:t>
            </a:r>
            <a:r>
              <a:rPr lang="en-US" altLang="en-US" b="1" dirty="0"/>
              <a:t>.</a:t>
            </a:r>
            <a:r>
              <a:rPr lang="en-US" altLang="en-US" b="1" dirty="0" err="1">
                <a:solidFill>
                  <a:srgbClr val="FF0000"/>
                </a:solidFill>
              </a:rPr>
              <a:t>innerHTML</a:t>
            </a:r>
            <a:r>
              <a:rPr lang="en-US" altLang="en-US" b="1" dirty="0"/>
              <a:t>="</a:t>
            </a:r>
            <a:r>
              <a:rPr lang="zh-CN" altLang="en-US" b="1" dirty="0"/>
              <a:t>现象级全球畅销书</a:t>
            </a:r>
            <a:r>
              <a:rPr lang="en-US" altLang="zh-CN" b="1" dirty="0"/>
              <a:t>";</a:t>
            </a:r>
            <a:endParaRPr lang="zh-CN" altLang="en-US" b="1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1587451" y="3214688"/>
            <a:ext cx="7460877" cy="257175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>
                <a:solidFill>
                  <a:srgbClr val="0B7BAD"/>
                </a:solidFill>
              </a:rPr>
              <a:t>aInput</a:t>
            </a:r>
            <a:r>
              <a:rPr lang="en-US" altLang="en-US" b="1" dirty="0">
                <a:solidFill>
                  <a:srgbClr val="0B7BAD"/>
                </a:solidFill>
              </a:rPr>
              <a:t>=</a:t>
            </a:r>
            <a:r>
              <a:rPr lang="en-US" altLang="en-US" b="1" dirty="0" err="1"/>
              <a:t>document.</a:t>
            </a:r>
            <a:r>
              <a:rPr lang="en-US" altLang="en-US" b="1" dirty="0" err="1">
                <a:solidFill>
                  <a:srgbClr val="0B7BAD"/>
                </a:solidFill>
              </a:rPr>
              <a:t>getElementsByName</a:t>
            </a:r>
            <a:r>
              <a:rPr lang="en-US" altLang="en-US" b="1" dirty="0"/>
              <a:t>("</a:t>
            </a:r>
            <a:r>
              <a:rPr lang="en-US" altLang="en-US" b="1" dirty="0">
                <a:solidFill>
                  <a:srgbClr val="0B7BAD"/>
                </a:solidFill>
              </a:rPr>
              <a:t>season</a:t>
            </a:r>
            <a:r>
              <a:rPr lang="en-US" altLang="en-US" b="1" dirty="0"/>
              <a:t>");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sStr</a:t>
            </a:r>
            <a:r>
              <a:rPr lang="en-US" altLang="en-US" b="1" dirty="0"/>
              <a:t>="";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for(</a:t>
            </a:r>
            <a:r>
              <a:rPr lang="en-US" altLang="en-US" b="1" dirty="0" err="1"/>
              <a:t>var</a:t>
            </a:r>
            <a:r>
              <a:rPr lang="en-US" altLang="en-US" b="1" dirty="0"/>
              <a:t> i=0;i&lt;</a:t>
            </a:r>
            <a:r>
              <a:rPr lang="en-US" altLang="en-US" b="1" dirty="0" err="1">
                <a:solidFill>
                  <a:srgbClr val="0B7BAD"/>
                </a:solidFill>
              </a:rPr>
              <a:t>aInput.length</a:t>
            </a:r>
            <a:r>
              <a:rPr lang="en-US" altLang="en-US" b="1" dirty="0" err="1"/>
              <a:t>;i</a:t>
            </a:r>
            <a:r>
              <a:rPr lang="en-US" altLang="en-US" b="1" dirty="0"/>
              <a:t>++){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    </a:t>
            </a:r>
            <a:r>
              <a:rPr lang="en-US" altLang="en-US" b="1" dirty="0" err="1"/>
              <a:t>sStr</a:t>
            </a:r>
            <a:r>
              <a:rPr lang="en-US" altLang="en-US" b="1" dirty="0"/>
              <a:t>+=</a:t>
            </a:r>
            <a:r>
              <a:rPr lang="en-US" altLang="en-US" b="1" dirty="0" err="1">
                <a:solidFill>
                  <a:srgbClr val="0B7BAD"/>
                </a:solidFill>
              </a:rPr>
              <a:t>aInput</a:t>
            </a:r>
            <a:r>
              <a:rPr lang="en-US" altLang="en-US" b="1" dirty="0">
                <a:solidFill>
                  <a:srgbClr val="0B7BAD"/>
                </a:solidFill>
              </a:rPr>
              <a:t>[i].value</a:t>
            </a:r>
            <a:r>
              <a:rPr lang="en-US" altLang="en-US" b="1" dirty="0"/>
              <a:t>+"&amp;</a:t>
            </a:r>
            <a:r>
              <a:rPr lang="en-US" altLang="en-US" b="1" dirty="0" err="1"/>
              <a:t>nbsp</a:t>
            </a:r>
            <a:r>
              <a:rPr lang="en-US" altLang="en-US" b="1" dirty="0"/>
              <a:t>;&amp;</a:t>
            </a:r>
            <a:r>
              <a:rPr lang="en-US" altLang="en-US" b="1" dirty="0" err="1"/>
              <a:t>nbsp</a:t>
            </a:r>
            <a:r>
              <a:rPr lang="en-US" altLang="en-US" b="1" dirty="0"/>
              <a:t>;";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}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 </a:t>
            </a:r>
            <a:r>
              <a:rPr lang="en-US" altLang="en-US" b="1" dirty="0" err="1"/>
              <a:t>document.getElementById</a:t>
            </a:r>
            <a:r>
              <a:rPr lang="en-US" altLang="en-US" b="1" dirty="0"/>
              <a:t>("replace").</a:t>
            </a:r>
            <a:r>
              <a:rPr lang="en-US" altLang="en-US" b="1" dirty="0" err="1"/>
              <a:t>innerHTML</a:t>
            </a:r>
            <a:r>
              <a:rPr lang="en-US" altLang="en-US" b="1" dirty="0"/>
              <a:t>=</a:t>
            </a:r>
            <a:r>
              <a:rPr lang="en-US" altLang="en-US" b="1" dirty="0" err="1"/>
              <a:t>sStr</a:t>
            </a:r>
            <a:r>
              <a:rPr lang="en-US" altLang="en-US" b="1" dirty="0"/>
              <a:t>;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631504" y="3169947"/>
            <a:ext cx="7460878" cy="2643187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>
                <a:solidFill>
                  <a:srgbClr val="0B7BAD"/>
                </a:solidFill>
              </a:rPr>
              <a:t>aInput</a:t>
            </a:r>
            <a:r>
              <a:rPr lang="en-US" altLang="en-US" b="1" dirty="0"/>
              <a:t>=</a:t>
            </a:r>
            <a:r>
              <a:rPr lang="en-US" altLang="en-US" b="1" dirty="0" err="1"/>
              <a:t>document.</a:t>
            </a:r>
            <a:r>
              <a:rPr lang="en-US" altLang="en-US" b="1" dirty="0" err="1">
                <a:solidFill>
                  <a:srgbClr val="0B7BAD"/>
                </a:solidFill>
              </a:rPr>
              <a:t>getElementsByTagName</a:t>
            </a:r>
            <a:r>
              <a:rPr lang="en-US" altLang="en-US" b="1" dirty="0">
                <a:solidFill>
                  <a:srgbClr val="0B7BAD"/>
                </a:solidFill>
              </a:rPr>
              <a:t>("input")</a:t>
            </a:r>
            <a:r>
              <a:rPr lang="en-US" altLang="en-US" b="1" dirty="0"/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var</a:t>
            </a:r>
            <a:r>
              <a:rPr lang="en-US" altLang="en-US" b="1" dirty="0"/>
              <a:t> </a:t>
            </a:r>
            <a:r>
              <a:rPr lang="en-US" altLang="en-US" b="1" dirty="0" err="1"/>
              <a:t>sStr</a:t>
            </a:r>
            <a:r>
              <a:rPr lang="en-US" altLang="en-US" b="1" dirty="0"/>
              <a:t>="";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for(</a:t>
            </a:r>
            <a:r>
              <a:rPr lang="en-US" altLang="en-US" b="1" dirty="0" err="1"/>
              <a:t>var</a:t>
            </a:r>
            <a:r>
              <a:rPr lang="en-US" altLang="en-US" b="1" dirty="0"/>
              <a:t> i=0;i&lt;</a:t>
            </a:r>
            <a:r>
              <a:rPr lang="en-US" altLang="en-US" b="1" dirty="0" err="1">
                <a:solidFill>
                  <a:srgbClr val="0B7BAD"/>
                </a:solidFill>
              </a:rPr>
              <a:t>aInput.length</a:t>
            </a:r>
            <a:r>
              <a:rPr lang="en-US" altLang="en-US" b="1" dirty="0" err="1"/>
              <a:t>;i</a:t>
            </a:r>
            <a:r>
              <a:rPr lang="en-US" altLang="en-US" b="1" dirty="0"/>
              <a:t>++){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       </a:t>
            </a:r>
            <a:r>
              <a:rPr lang="en-US" altLang="en-US" b="1" dirty="0" err="1"/>
              <a:t>sStr</a:t>
            </a:r>
            <a:r>
              <a:rPr lang="en-US" altLang="en-US" b="1" dirty="0"/>
              <a:t>+=</a:t>
            </a:r>
            <a:r>
              <a:rPr lang="en-US" altLang="en-US" b="1" dirty="0" err="1">
                <a:solidFill>
                  <a:srgbClr val="0B7BAD"/>
                </a:solidFill>
              </a:rPr>
              <a:t>aInput</a:t>
            </a:r>
            <a:r>
              <a:rPr lang="en-US" altLang="en-US" b="1" dirty="0">
                <a:solidFill>
                  <a:srgbClr val="0B7BAD"/>
                </a:solidFill>
              </a:rPr>
              <a:t>[i].value</a:t>
            </a:r>
            <a:r>
              <a:rPr lang="en-US" altLang="en-US" b="1" dirty="0"/>
              <a:t>+"&amp;</a:t>
            </a:r>
            <a:r>
              <a:rPr lang="en-US" altLang="en-US" b="1" dirty="0" err="1"/>
              <a:t>nbsp</a:t>
            </a:r>
            <a:r>
              <a:rPr lang="en-US" altLang="en-US" b="1" dirty="0"/>
              <a:t>;&amp;</a:t>
            </a:r>
            <a:r>
              <a:rPr lang="en-US" altLang="en-US" b="1" dirty="0" err="1"/>
              <a:t>nbsp</a:t>
            </a:r>
            <a:r>
              <a:rPr lang="en-US" altLang="en-US" b="1" dirty="0"/>
              <a:t>;";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/>
              <a:t>}</a:t>
            </a:r>
          </a:p>
          <a:p>
            <a:pPr>
              <a:lnSpc>
                <a:spcPct val="150000"/>
              </a:lnSpc>
              <a:defRPr/>
            </a:pPr>
            <a:r>
              <a:rPr lang="en-US" altLang="en-US" b="1" dirty="0" err="1"/>
              <a:t>document.getElementById</a:t>
            </a:r>
            <a:r>
              <a:rPr lang="en-US" altLang="en-US" b="1" dirty="0"/>
              <a:t>("replace").</a:t>
            </a:r>
            <a:r>
              <a:rPr lang="en-US" altLang="en-US" b="1" dirty="0" err="1"/>
              <a:t>innerHTML</a:t>
            </a:r>
            <a:r>
              <a:rPr lang="en-US" altLang="en-US" b="1" dirty="0"/>
              <a:t>=</a:t>
            </a:r>
            <a:r>
              <a:rPr lang="en-US" altLang="en-US" b="1" dirty="0" err="1"/>
              <a:t>sStr</a:t>
            </a:r>
            <a:r>
              <a:rPr lang="en-US" altLang="en-US" b="1" dirty="0"/>
              <a:t>;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74F923-26F1-43E5-84EE-2905CE861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3</a:t>
            </a:r>
            <a:r>
              <a:rPr lang="zh-CN" altLang="en-US" dirty="0"/>
              <a:t>：完善当当购物车页面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zh-CN" dirty="0"/>
              <a:t>在练习</a:t>
            </a:r>
            <a:r>
              <a:rPr lang="en-US" altLang="zh-CN" dirty="0"/>
              <a:t>1</a:t>
            </a:r>
            <a:r>
              <a:rPr lang="zh-CN" altLang="zh-CN" dirty="0"/>
              <a:t>的基础上完善当当购物车页面</a:t>
            </a:r>
            <a:endParaRPr lang="en-US" altLang="zh-CN" dirty="0"/>
          </a:p>
          <a:p>
            <a:pPr lvl="1"/>
            <a:r>
              <a:rPr lang="zh-CN" altLang="en-US" dirty="0"/>
              <a:t>计算商品总计</a:t>
            </a:r>
            <a:endParaRPr lang="en-US" altLang="zh-CN" dirty="0"/>
          </a:p>
        </p:txBody>
      </p:sp>
      <p:pic>
        <p:nvPicPr>
          <p:cNvPr id="3074" name="Picture 2" descr="F:\2016年工作\ACCP8.0产品开发\jQuery\案例源码\chapter02\Chapter02截图\图2.26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724060"/>
            <a:ext cx="4637063" cy="321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43DF97B-BAE1-4351-8219-B4CF64944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43013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43015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43016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43021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43017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15D79A-88B8-42FD-A9A2-01895D08BC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JavaScript</a:t>
            </a:r>
            <a:r>
              <a:rPr lang="zh-CN" altLang="en-US"/>
              <a:t>内置对象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Array</a:t>
            </a:r>
            <a:r>
              <a:rPr lang="zh-CN" altLang="en-US" dirty="0"/>
              <a:t>：用于在单独的变量名中存储一系列的值</a:t>
            </a:r>
          </a:p>
          <a:p>
            <a:r>
              <a:rPr lang="fr-FR" dirty="0"/>
              <a:t>String</a:t>
            </a:r>
            <a:r>
              <a:rPr lang="zh-CN" altLang="en-US" dirty="0"/>
              <a:t>：用于支持对字符串的处理</a:t>
            </a:r>
          </a:p>
          <a:p>
            <a:r>
              <a:rPr lang="fr-FR" dirty="0"/>
              <a:t>Math</a:t>
            </a:r>
            <a:r>
              <a:rPr lang="zh-CN" altLang="en-US" dirty="0"/>
              <a:t>：用于执行常用的数学任务，它包含了若干个数字常量和函数</a:t>
            </a:r>
          </a:p>
          <a:p>
            <a:r>
              <a:rPr lang="fr-FR" dirty="0"/>
              <a:t>Date</a:t>
            </a:r>
            <a:r>
              <a:rPr lang="zh-CN" altLang="en-US" dirty="0"/>
              <a:t>：用于操作日期和时间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1A1364-D73F-41CE-92C6-8F1D0ED54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Date</a:t>
            </a:r>
            <a:r>
              <a:rPr lang="zh-CN" altLang="en-US" dirty="0"/>
              <a:t>对象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如何在页面中显示当前时间的小时、分钟和秒？</a:t>
            </a:r>
          </a:p>
        </p:txBody>
      </p:sp>
      <p:sp>
        <p:nvSpPr>
          <p:cNvPr id="24" name="内容占位符 2"/>
          <p:cNvSpPr txBox="1"/>
          <p:nvPr/>
        </p:nvSpPr>
        <p:spPr bwMode="auto">
          <a:xfrm>
            <a:off x="2238375" y="5205413"/>
            <a:ext cx="76454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00" b="1" dirty="0">
                <a:ea typeface="微软雅黑" panose="020B0503020204020204" pitchFamily="34" charset="-122"/>
              </a:rPr>
              <a:t>使用</a:t>
            </a:r>
            <a:r>
              <a:rPr lang="en-US" altLang="zh-CN" sz="2600" b="1" dirty="0">
                <a:ea typeface="微软雅黑" panose="020B0503020204020204" pitchFamily="34" charset="-122"/>
              </a:rPr>
              <a:t>Date</a:t>
            </a:r>
            <a:r>
              <a:rPr lang="zh-CN" altLang="en-US" sz="2600" b="1" dirty="0">
                <a:ea typeface="微软雅黑" panose="020B0503020204020204" pitchFamily="34" charset="-122"/>
              </a:rPr>
              <a:t>对象获得时、分、秒</a:t>
            </a:r>
          </a:p>
        </p:txBody>
      </p:sp>
      <p:pic>
        <p:nvPicPr>
          <p:cNvPr id="4098" name="Picture 2" descr="F:\2016年工作\ACCP8.0产品开发\jQuery\案例源码\chapter02\Chapter02截图\图2.2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32" y="2276872"/>
            <a:ext cx="5460887" cy="193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3503712" y="3501008"/>
            <a:ext cx="1944216" cy="431800"/>
          </a:xfrm>
          <a:prstGeom prst="rect">
            <a:avLst/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150261-EACC-46BE-A461-7EE279F90328}"/>
              </a:ext>
            </a:extLst>
          </p:cNvPr>
          <p:cNvGrpSpPr/>
          <p:nvPr/>
        </p:nvGrpSpPr>
        <p:grpSpPr>
          <a:xfrm>
            <a:off x="1448187" y="4838918"/>
            <a:ext cx="790188" cy="876380"/>
            <a:chOff x="1624772" y="4925378"/>
            <a:chExt cx="436880" cy="532130"/>
          </a:xfrm>
        </p:grpSpPr>
        <p:sp>
          <p:nvSpPr>
            <p:cNvPr id="17" name="TextBox 65">
              <a:extLst>
                <a:ext uri="{FF2B5EF4-FFF2-40B4-BE49-F238E27FC236}">
                  <a16:creationId xmlns:a16="http://schemas.microsoft.com/office/drawing/2014/main" id="{10A7F176-3104-4530-8BA7-436B20552421}"/>
                </a:ext>
              </a:extLst>
            </p:cNvPr>
            <p:cNvSpPr txBox="1"/>
            <p:nvPr/>
          </p:nvSpPr>
          <p:spPr>
            <a:xfrm>
              <a:off x="1624772" y="5212398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分析</a:t>
              </a:r>
            </a:p>
          </p:txBody>
        </p:sp>
        <p:pic>
          <p:nvPicPr>
            <p:cNvPr id="20" name="图片 19" descr="C:\Users\Lenovo\Desktop\icon\放大镜.png放大镜">
              <a:extLst>
                <a:ext uri="{FF2B5EF4-FFF2-40B4-BE49-F238E27FC236}">
                  <a16:creationId xmlns:a16="http://schemas.microsoft.com/office/drawing/2014/main" id="{16A18F57-AF88-4787-AF08-8E0A862D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703512" y="4925378"/>
              <a:ext cx="279400" cy="280035"/>
            </a:xfrm>
            <a:prstGeom prst="rect">
              <a:avLst/>
            </a:prstGeom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CC25832-D39C-496F-9986-AC72F8FA21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Date</a:t>
            </a:r>
            <a:r>
              <a:rPr lang="zh-CN" altLang="en-US" dirty="0"/>
              <a:t>对象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日期对象</a:t>
            </a:r>
            <a:r>
              <a:rPr lang="en-US" altLang="zh-CN" dirty="0"/>
              <a:t>=new Date(</a:t>
            </a:r>
            <a:r>
              <a:rPr lang="en-US" altLang="zh-CN" dirty="0" err="1"/>
              <a:t>参数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参数格式：</a:t>
            </a:r>
            <a:r>
              <a:rPr lang="en-US" altLang="zh-CN" dirty="0"/>
              <a:t>MM</a:t>
            </a:r>
            <a:r>
              <a:rPr lang="zh-CN" altLang="en-US" dirty="0"/>
              <a:t>  </a:t>
            </a:r>
            <a:r>
              <a:rPr lang="en-US" altLang="zh-CN" dirty="0" err="1"/>
              <a:t>DD,YYYY,hh:mm:ss</a:t>
            </a:r>
            <a:endParaRPr lang="en-US" altLang="zh-CN" dirty="0"/>
          </a:p>
        </p:txBody>
      </p:sp>
      <p:sp>
        <p:nvSpPr>
          <p:cNvPr id="5" name="圆角矩形 4"/>
          <p:cNvSpPr>
            <a:spLocks noChangeArrowheads="1"/>
          </p:cNvSpPr>
          <p:nvPr/>
        </p:nvSpPr>
        <p:spPr bwMode="auto">
          <a:xfrm>
            <a:off x="1271464" y="2574302"/>
            <a:ext cx="7560840" cy="867398"/>
          </a:xfrm>
          <a:prstGeom prst="roundRect">
            <a:avLst>
              <a:gd name="adj" fmla="val 4014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 err="1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var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 today=new Date();   //</a:t>
            </a:r>
            <a:r>
              <a:rPr lang="zh-CN" altLang="en-US" sz="20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返回当前日期和时间</a:t>
            </a:r>
            <a:endParaRPr lang="en-US" altLang="zh-CN" sz="2000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2000" b="1" dirty="0" err="1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var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 err="1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tdate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=new Date("</a:t>
            </a:r>
            <a:r>
              <a:rPr lang="en-US" altLang="zh-CN" sz="2000" b="1" dirty="0" err="1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september</a:t>
            </a:r>
            <a:r>
              <a:rPr lang="en-US" altLang="zh-CN" sz="2000" b="1" dirty="0">
                <a:solidFill>
                  <a:schemeClr val="accent5">
                    <a:lumMod val="10000"/>
                  </a:schemeClr>
                </a:solidFill>
                <a:latin typeface="+mn-lt"/>
                <a:ea typeface="+mn-ea"/>
              </a:rPr>
              <a:t> 1,2013,14:58:12");</a:t>
            </a:r>
            <a:endParaRPr lang="zh-CN" altLang="en-US" sz="2000" b="1" dirty="0">
              <a:solidFill>
                <a:schemeClr val="accent5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391481-EA23-4905-9219-BCF22CB5F9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354011" y="1340768"/>
            <a:ext cx="10718403" cy="4525433"/>
          </a:xfrm>
        </p:spPr>
        <p:txBody>
          <a:bodyPr/>
          <a:lstStyle/>
          <a:p>
            <a:r>
              <a:rPr lang="zh-CN" altLang="en-US" dirty="0"/>
              <a:t>会使用</a:t>
            </a:r>
            <a:r>
              <a:rPr lang="en-US" altLang="zh-CN" dirty="0" err="1"/>
              <a:t>getElementById</a:t>
            </a:r>
            <a:r>
              <a:rPr lang="zh-CN" altLang="en-US" dirty="0"/>
              <a:t>方法访问</a:t>
            </a:r>
            <a:r>
              <a:rPr lang="en-US" altLang="zh-CN" dirty="0"/>
              <a:t>DOM</a:t>
            </a:r>
            <a:r>
              <a:rPr lang="zh-CN" altLang="en-US" dirty="0"/>
              <a:t>元素</a:t>
            </a:r>
          </a:p>
          <a:p>
            <a:r>
              <a:rPr lang="zh-CN" altLang="en-US" dirty="0"/>
              <a:t>会使用</a:t>
            </a:r>
            <a:r>
              <a:rPr lang="en-US" altLang="zh-CN" dirty="0" err="1"/>
              <a:t>getElementsByName</a:t>
            </a:r>
            <a:r>
              <a:rPr lang="zh-CN" altLang="en-US" dirty="0"/>
              <a:t>方法访问</a:t>
            </a:r>
            <a:r>
              <a:rPr lang="en-US" altLang="zh-CN" dirty="0"/>
              <a:t>DOM</a:t>
            </a:r>
            <a:r>
              <a:rPr lang="zh-CN" altLang="en-US" dirty="0"/>
              <a:t>元素</a:t>
            </a:r>
          </a:p>
          <a:p>
            <a:r>
              <a:rPr lang="zh-CN" altLang="en-US" dirty="0"/>
              <a:t>会使用</a:t>
            </a:r>
            <a:r>
              <a:rPr lang="en-US" altLang="zh-CN" dirty="0" err="1"/>
              <a:t>getElementsByTagName</a:t>
            </a:r>
            <a:r>
              <a:rPr lang="zh-CN" altLang="en-US" dirty="0"/>
              <a:t>方法访问</a:t>
            </a:r>
            <a:r>
              <a:rPr lang="en-US" altLang="zh-CN" dirty="0"/>
              <a:t>DOM</a:t>
            </a:r>
            <a:r>
              <a:rPr lang="zh-CN" altLang="en-US" dirty="0"/>
              <a:t>元素 </a:t>
            </a:r>
          </a:p>
          <a:p>
            <a:r>
              <a:rPr lang="zh-CN" altLang="en-US" dirty="0"/>
              <a:t>会使用定时函数和</a:t>
            </a:r>
            <a:r>
              <a:rPr lang="en-US" altLang="zh-CN" dirty="0"/>
              <a:t>Date</a:t>
            </a:r>
            <a:r>
              <a:rPr lang="zh-CN" altLang="en-US" dirty="0"/>
              <a:t>对象制作时钟特效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2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389" y="1106387"/>
            <a:ext cx="7143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913" y="1772816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684" y="2421831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C:\Users\meng.zhang\Desktop\ACCP7.0模版图标规范\啊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703" y="3104678"/>
            <a:ext cx="6429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meng.zhang\Desktop\ACCP7.0模版图标规范\是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354" y="3068960"/>
            <a:ext cx="71437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7FFA41-080D-4C3E-89E7-397AFFFD7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rPr lang="zh-CN" altLang="en-US"/>
              <a:t>对象的方法</a:t>
            </a:r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常用方法</a:t>
            </a:r>
            <a:endParaRPr lang="zh-CN" altLang="en-US" dirty="0"/>
          </a:p>
        </p:txBody>
      </p:sp>
      <p:graphicFrame>
        <p:nvGraphicFramePr>
          <p:cNvPr id="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733732"/>
              </p:ext>
            </p:extLst>
          </p:nvPr>
        </p:nvGraphicFramePr>
        <p:xfrm>
          <a:off x="1631504" y="2018882"/>
          <a:ext cx="7603752" cy="4357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5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方法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说 明 </a:t>
                      </a:r>
                    </a:p>
                  </a:txBody>
                  <a:tcPr marL="91439" marR="91439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getDate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对象的一个月中的每一天，其值介于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getDay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对象的星期中的每一天，其值介于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getHours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对象的小时数，其值介于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getMinutes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对象的分钟数，其值介于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59</a:t>
                      </a:r>
                      <a:r>
                        <a:rPr kumimoji="0" lang="zh-CN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getSeconds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对象的秒数，其值介于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59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getMonth()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对象的月份，其值介于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269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getFullYear()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 Date 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对象的年份，其值为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位数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557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getTime()</a:t>
                      </a:r>
                      <a:endParaRPr kumimoji="0" lang="zh-CN" altLang="zh-CN" sz="1800" b="1" i="0" u="none" strike="noStrike" kern="1200" cap="none" normalizeH="0" baseline="0" dirty="0" err="1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返回自某一时刻（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1970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年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日）以来的毫秒数</a:t>
                      </a:r>
                    </a:p>
                  </a:txBody>
                  <a:tcPr marL="68580" marR="68580" marT="0" marB="17780" anchor="ctr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D05E54-4C57-4BE2-B609-15DC0EAA0F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2016年工作\ACCP8.0产品开发\jQuery\案例源码\chapter02\Chapter02截图\图2.29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3" y="2636912"/>
            <a:ext cx="5021163" cy="178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1775520" y="2132856"/>
            <a:ext cx="7848872" cy="3831818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function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disptime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(){</a:t>
            </a: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today = new Date();  </a:t>
            </a: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hh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today.getHours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(); </a:t>
            </a: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mm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today.getMinutes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</a:endParaRP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ss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today.getSeconds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</a:endParaRPr>
          </a:p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document.getElementById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("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myclock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").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innerHTML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</a:rPr>
              <a:t>现在是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:"+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hh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 +":"+mm+": "+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ss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;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}</a:t>
            </a:r>
          </a:p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</a:rPr>
              <a:t>disptime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();</a:t>
            </a:r>
          </a:p>
        </p:txBody>
      </p:sp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制作时钟特效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dirty="0"/>
              <a:t>Date</a:t>
            </a:r>
            <a:r>
              <a:rPr lang="zh-CN" altLang="en-US" dirty="0"/>
              <a:t>对象的方法显示当前时间的小时、分钟和秒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4007768" y="5373216"/>
            <a:ext cx="5225206" cy="45653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lvl="1"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&lt;div id="</a:t>
            </a:r>
            <a:r>
              <a:rPr lang="en-US" altLang="zh-CN" b="1" dirty="0" err="1">
                <a:solidFill>
                  <a:srgbClr val="FF0000"/>
                </a:solidFill>
              </a:rPr>
              <a:t>myclock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</a:rPr>
              <a:t>"&gt;&lt;/div&gt;</a:t>
            </a:r>
          </a:p>
        </p:txBody>
      </p:sp>
      <p:sp>
        <p:nvSpPr>
          <p:cNvPr id="14" name="AutoShape 7"/>
          <p:cNvSpPr/>
          <p:nvPr/>
        </p:nvSpPr>
        <p:spPr bwMode="auto">
          <a:xfrm>
            <a:off x="5523360" y="3023389"/>
            <a:ext cx="428625" cy="1214437"/>
          </a:xfrm>
          <a:prstGeom prst="rightBrace">
            <a:avLst>
              <a:gd name="adj1" fmla="val 56496"/>
              <a:gd name="adj2" fmla="val 50000"/>
            </a:avLst>
          </a:prstGeom>
          <a:solidFill>
            <a:srgbClr val="FFDDDD">
              <a:alpha val="10196"/>
            </a:srgbClr>
          </a:solidFill>
          <a:ln w="28575" algn="ctr">
            <a:solidFill>
              <a:srgbClr val="C00000"/>
            </a:solidFill>
            <a:miter lim="800000"/>
          </a:ln>
        </p:spPr>
        <p:txBody>
          <a:bodyPr wrap="none" anchor="ctr"/>
          <a:lstStyle/>
          <a:p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gray">
          <a:xfrm>
            <a:off x="6374904" y="3353571"/>
            <a:ext cx="2571750" cy="49371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b"/>
          <a:lstStyle/>
          <a:p>
            <a:pPr marL="285750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Arial" panose="020B0604020202020204"/>
                <a:ea typeface="黑体" panose="02010609060101010101" pitchFamily="2" charset="-122"/>
              </a:rPr>
              <a:t>获得小时、分钟、秒数</a:t>
            </a:r>
          </a:p>
        </p:txBody>
      </p:sp>
      <p:grpSp>
        <p:nvGrpSpPr>
          <p:cNvPr id="16" name="组合 14"/>
          <p:cNvGrpSpPr/>
          <p:nvPr/>
        </p:nvGrpSpPr>
        <p:grpSpPr bwMode="auto">
          <a:xfrm>
            <a:off x="3741414" y="6165304"/>
            <a:ext cx="3794746" cy="428625"/>
            <a:chOff x="3143240" y="5143512"/>
            <a:chExt cx="4572032" cy="4286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9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 bwMode="auto">
            <a:xfrm>
              <a:off x="4149916" y="5187962"/>
              <a:ext cx="306350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：时钟特效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E6F060-33FF-493F-B57F-40796DDBE2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Math</a:t>
            </a:r>
            <a:r>
              <a:rPr lang="zh-CN" altLang="en-US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常用方法</a:t>
            </a: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86913"/>
              </p:ext>
            </p:extLst>
          </p:nvPr>
        </p:nvGraphicFramePr>
        <p:xfrm>
          <a:off x="1847528" y="2121678"/>
          <a:ext cx="7786687" cy="281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0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3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方法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说 明 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示例</a:t>
                      </a:r>
                    </a:p>
                  </a:txBody>
                  <a:tcPr marL="91439" marR="91439" marT="45706" marB="45706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6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ceil()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对数进行上舍入</a:t>
                      </a: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Math.ceil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(25.5);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Math.ceil(-25.5);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-25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40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floor()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对数进行下舍入</a:t>
                      </a: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Math.floor(25.5);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Math.floor(-25.5);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-26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3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round()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把数四舍五入为最接近的数</a:t>
                      </a: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Math.round(25.5);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Math.round(-25.5);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-26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3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random()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0~1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之间的随机数</a:t>
                      </a: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Math.random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();</a:t>
                      </a: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例如：</a:t>
                      </a:r>
                      <a:r>
                        <a:rPr kumimoji="0" lang="en-US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  <a:cs typeface="Times New Roman" panose="02020603050405020304" pitchFamily="18" charset="0"/>
                        </a:rPr>
                        <a:t>0.6273608814137365</a:t>
                      </a:r>
                      <a:endParaRPr kumimoji="0" lang="zh-CN" altLang="zh-CN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17775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987551" y="5813449"/>
            <a:ext cx="5929312" cy="423863"/>
          </a:xfrm>
          <a:prstGeom prst="roundRect">
            <a:avLst>
              <a:gd name="adj" fmla="val 4014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iNum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Math.floor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Math.random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()*98+2);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487488" y="5208611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sz="2600" b="1" dirty="0">
                <a:ea typeface="微软雅黑" panose="020B0503020204020204" pitchFamily="34" charset="-122"/>
              </a:rPr>
              <a:t>如何实现返回的整数范围为</a:t>
            </a:r>
            <a:r>
              <a:rPr lang="en-US" altLang="zh-CN" sz="2600" b="1" dirty="0">
                <a:ea typeface="微软雅黑" panose="020B0503020204020204" pitchFamily="34" charset="-122"/>
              </a:rPr>
              <a:t>2~99</a:t>
            </a:r>
            <a:r>
              <a:rPr lang="zh-CN" altLang="en-US" sz="2600" b="1" dirty="0"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7DE75-8F67-4F67-AC51-0A8FDB787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随机选择颜色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4678ECF-8CD2-44E8-94B6-5C29FA25C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394" y="1353821"/>
            <a:ext cx="10350500" cy="452543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147" name="Picture 3" descr="F:\2016年工作\ACCP8.0产品开发\jQuery\案例源码\chapter02\Chapter02截图\图2.30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1142776"/>
            <a:ext cx="4604175" cy="1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:\2016年工作\ACCP8.0产品开发\jQuery\案例源码\chapter02\Chapter02截图\图2.3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2510929"/>
            <a:ext cx="4345208" cy="16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4295800" y="2222896"/>
            <a:ext cx="1008112" cy="288032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7680176" y="3519040"/>
            <a:ext cx="504056" cy="288032"/>
          </a:xfrm>
          <a:prstGeom prst="rect">
            <a:avLst/>
          </a:prstGeom>
          <a:ln w="25400" cmpd="sng">
            <a:solidFill>
              <a:srgbClr val="FF0000"/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cxnSpLocks/>
            <a:endCxn id="6" idx="1"/>
          </p:cNvCxnSpPr>
          <p:nvPr/>
        </p:nvCxnSpPr>
        <p:spPr>
          <a:xfrm>
            <a:off x="5303912" y="2510928"/>
            <a:ext cx="2376264" cy="115212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" name="组合 14"/>
          <p:cNvGrpSpPr/>
          <p:nvPr/>
        </p:nvGrpSpPr>
        <p:grpSpPr bwMode="auto">
          <a:xfrm>
            <a:off x="3381375" y="6286501"/>
            <a:ext cx="3794746" cy="428625"/>
            <a:chOff x="3143240" y="5143512"/>
            <a:chExt cx="4572032" cy="428628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14" name="Picture 8" descr="说话气泡ne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 bwMode="auto">
            <a:xfrm>
              <a:off x="4149916" y="5187962"/>
              <a:ext cx="306350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：选择颜色</a:t>
              </a:r>
            </a:p>
          </p:txBody>
        </p:sp>
      </p:grpSp>
      <p:sp>
        <p:nvSpPr>
          <p:cNvPr id="19" name="圆角矩形 18"/>
          <p:cNvSpPr>
            <a:spLocks noChangeArrowheads="1"/>
          </p:cNvSpPr>
          <p:nvPr/>
        </p:nvSpPr>
        <p:spPr bwMode="auto">
          <a:xfrm>
            <a:off x="2743071" y="4253702"/>
            <a:ext cx="7745417" cy="1892826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function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selColor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(){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color=Array("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红色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黄色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蓝色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绿色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橙色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青色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","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紫色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");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num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Math.ceil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Math.random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()*7)-1;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document.getElementById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("color").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innerHTML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=color[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num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];</a:t>
            </a:r>
          </a:p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  <a:endParaRPr lang="zh-CN" altLang="en-US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37306F-7D56-4C12-9973-3B56E6051A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rPr lang="zh-CN" altLang="en-US"/>
              <a:t>对象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制作的时钟特效示例中，时间为什么不改变？</a:t>
            </a:r>
          </a:p>
          <a:p>
            <a:endParaRPr lang="zh-CN" altLang="en-US" dirty="0"/>
          </a:p>
        </p:txBody>
      </p:sp>
      <p:sp>
        <p:nvSpPr>
          <p:cNvPr id="14" name="内容占位符 2"/>
          <p:cNvSpPr txBox="1"/>
          <p:nvPr/>
        </p:nvSpPr>
        <p:spPr bwMode="auto">
          <a:xfrm>
            <a:off x="1559496" y="2063750"/>
            <a:ext cx="77882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zh-CN" sz="2600" b="1" dirty="0">
                <a:ea typeface="微软雅黑" panose="020B0503020204020204" pitchFamily="34" charset="-122"/>
              </a:rPr>
              <a:t>由于时间在不停地走，所以应该每隔1秒调用显示时间的方法</a:t>
            </a:r>
            <a:r>
              <a:rPr lang="zh-CN" altLang="en-US" sz="2600" b="1" dirty="0">
                <a:ea typeface="微软雅黑" panose="020B0503020204020204" pitchFamily="34" charset="-122"/>
              </a:rPr>
              <a:t>，</a:t>
            </a:r>
            <a:r>
              <a:rPr lang="zh-CN" altLang="zh-CN" sz="2600" b="1" dirty="0">
                <a:ea typeface="微软雅黑" panose="020B0503020204020204" pitchFamily="34" charset="-122"/>
              </a:rPr>
              <a:t>如何解决？</a:t>
            </a:r>
            <a:endParaRPr lang="zh-CN" altLang="en-US" sz="2600" b="1" dirty="0"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endParaRPr lang="zh-CN" altLang="en-US" sz="2600" b="1" dirty="0"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Clr>
                <a:srgbClr val="0E9CDE"/>
              </a:buClr>
              <a:buSzPct val="100000"/>
              <a:buFont typeface="Wingdings" panose="05000000000000000000" pitchFamily="2" charset="2"/>
              <a:buChar char="n"/>
            </a:pPr>
            <a:endParaRPr lang="zh-CN" altLang="en-US" sz="2600" b="1" dirty="0">
              <a:ea typeface="微软雅黑" panose="020B0503020204020204" pitchFamily="34" charset="-122"/>
            </a:endParaRPr>
          </a:p>
        </p:txBody>
      </p:sp>
      <p:sp>
        <p:nvSpPr>
          <p:cNvPr id="16" name="AutoShape 12"/>
          <p:cNvSpPr>
            <a:spLocks noChangeArrowheads="1"/>
          </p:cNvSpPr>
          <p:nvPr/>
        </p:nvSpPr>
        <p:spPr bwMode="auto">
          <a:xfrm>
            <a:off x="3341948" y="3241198"/>
            <a:ext cx="4223370" cy="94456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定时函数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83D9416-B21B-4BDE-8EC1-6363E13507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1081800" y="2141858"/>
            <a:ext cx="5429250" cy="5127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 err="1">
                <a:latin typeface="+mn-lt"/>
                <a:ea typeface="+mn-ea"/>
              </a:rPr>
              <a:t>setTimeout</a:t>
            </a:r>
            <a:r>
              <a:rPr lang="en-US" altLang="zh-CN" b="1" dirty="0">
                <a:latin typeface="+mn-lt"/>
                <a:ea typeface="+mn-ea"/>
              </a:rPr>
              <a:t>("</a:t>
            </a:r>
            <a:r>
              <a:rPr lang="zh-CN" altLang="en-US" b="1" dirty="0">
                <a:latin typeface="+mn-lt"/>
                <a:ea typeface="+mn-ea"/>
              </a:rPr>
              <a:t>调用的函数</a:t>
            </a:r>
            <a:r>
              <a:rPr lang="en-US" altLang="zh-CN" b="1" dirty="0">
                <a:latin typeface="+mn-lt"/>
                <a:ea typeface="+mn-ea"/>
              </a:rPr>
              <a:t>",</a:t>
            </a:r>
            <a:r>
              <a:rPr lang="zh-CN" altLang="en-US" b="1" dirty="0">
                <a:latin typeface="+mn-lt"/>
                <a:ea typeface="+mn-ea"/>
              </a:rPr>
              <a:t>等待的毫秒数</a:t>
            </a:r>
            <a:r>
              <a:rPr lang="fr-FR" altLang="zh-CN" b="1" dirty="0">
                <a:latin typeface="+mn-lt"/>
                <a:ea typeface="+mn-ea"/>
              </a:rPr>
              <a:t>)</a:t>
            </a:r>
            <a:endParaRPr lang="en-US" altLang="zh-CN" b="1" dirty="0">
              <a:latin typeface="+mn-lt"/>
              <a:ea typeface="+mn-ea"/>
            </a:endParaRPr>
          </a:p>
        </p:txBody>
      </p:sp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定时函数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setTimeout</a:t>
            </a:r>
            <a:r>
              <a:rPr lang="en-US" altLang="zh-CN" dirty="0"/>
              <a:t>()</a:t>
            </a:r>
          </a:p>
          <a:p>
            <a:pPr lvl="1"/>
            <a:endParaRPr lang="en-US" altLang="zh-CN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081800" y="2938594"/>
            <a:ext cx="5429250" cy="5127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myTime</a:t>
            </a:r>
            <a:r>
              <a:rPr lang="zh-CN" altLang="en-US" b="1" kern="0" dirty="0"/>
              <a:t>＝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2" charset="-122"/>
              </a:rPr>
              <a:t>setTimeout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2" charset="-122"/>
              </a:rPr>
              <a:t>("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2" charset="-122"/>
              </a:rPr>
              <a:t>disptime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2" charset="-122"/>
              </a:rPr>
              <a:t>() ", 1000 );</a:t>
            </a:r>
          </a:p>
        </p:txBody>
      </p:sp>
      <p:sp>
        <p:nvSpPr>
          <p:cNvPr id="8" name="AutoShape 16"/>
          <p:cNvSpPr>
            <a:spLocks noChangeArrowheads="1"/>
          </p:cNvSpPr>
          <p:nvPr/>
        </p:nvSpPr>
        <p:spPr bwMode="auto">
          <a:xfrm>
            <a:off x="6866998" y="1969614"/>
            <a:ext cx="2571750" cy="857250"/>
          </a:xfrm>
          <a:prstGeom prst="borderCallout1">
            <a:avLst>
              <a:gd name="adj1" fmla="val 134340"/>
              <a:gd name="adj2" fmla="val -17838"/>
              <a:gd name="adj3" fmla="val 48603"/>
              <a:gd name="adj4" fmla="val -1650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秒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(1000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毫秒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之后执行函数</a:t>
            </a:r>
            <a:r>
              <a:rPr lang="en-US" altLang="zh-CN" b="1" kern="0" dirty="0" err="1">
                <a:solidFill>
                  <a:schemeClr val="bg1"/>
                </a:solidFill>
                <a:latin typeface="+mn-ea"/>
                <a:ea typeface="+mn-ea"/>
              </a:rPr>
              <a:t>disptime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()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一次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081800" y="3681850"/>
            <a:ext cx="8448997" cy="1982359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&lt;input name="s" type="button" value="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显示提示消息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"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onclick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="timer()" /&gt;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function timer(){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  </a:t>
            </a: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t=</a:t>
            </a:r>
            <a:r>
              <a:rPr lang="en-US" altLang="zh-CN" b="1" dirty="0" err="1">
                <a:solidFill>
                  <a:srgbClr val="FF0000"/>
                </a:solidFill>
                <a:latin typeface="+mn-lt"/>
              </a:rPr>
              <a:t>setTimeout</a:t>
            </a:r>
            <a:r>
              <a:rPr lang="en-US" altLang="zh-CN" b="1" dirty="0">
                <a:solidFill>
                  <a:srgbClr val="FF0000"/>
                </a:solidFill>
                <a:latin typeface="+mn-lt"/>
              </a:rPr>
              <a:t>("alert('3 seconds')",3000)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;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}</a:t>
            </a:r>
          </a:p>
        </p:txBody>
      </p:sp>
      <p:grpSp>
        <p:nvGrpSpPr>
          <p:cNvPr id="19" name="组合 14"/>
          <p:cNvGrpSpPr/>
          <p:nvPr/>
        </p:nvGrpSpPr>
        <p:grpSpPr bwMode="auto">
          <a:xfrm>
            <a:off x="3381375" y="6286501"/>
            <a:ext cx="3794746" cy="428625"/>
            <a:chOff x="3143240" y="5143512"/>
            <a:chExt cx="4572032" cy="428628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pic>
          <p:nvPicPr>
            <p:cNvPr id="23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 bwMode="auto">
            <a:xfrm>
              <a:off x="4001202" y="5187962"/>
              <a:ext cx="3360935" cy="36933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：定时函数</a:t>
              </a:r>
            </a:p>
          </p:txBody>
        </p:sp>
      </p:grpSp>
      <p:sp>
        <p:nvSpPr>
          <p:cNvPr id="16" name="AutoShape 16"/>
          <p:cNvSpPr>
            <a:spLocks noChangeArrowheads="1"/>
          </p:cNvSpPr>
          <p:nvPr/>
        </p:nvSpPr>
        <p:spPr bwMode="auto">
          <a:xfrm>
            <a:off x="4104592" y="5445224"/>
            <a:ext cx="5951848" cy="610784"/>
          </a:xfrm>
          <a:prstGeom prst="borderCallout1">
            <a:avLst>
              <a:gd name="adj1" fmla="val -82595"/>
              <a:gd name="adj2" fmla="val 2125"/>
              <a:gd name="adj3" fmla="val 1122"/>
              <a:gd name="adj4" fmla="val 13958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 err="1">
                <a:solidFill>
                  <a:schemeClr val="bg1"/>
                </a:solidFill>
              </a:rPr>
              <a:t>var</a:t>
            </a:r>
            <a:r>
              <a:rPr lang="en-US" altLang="zh-CN" b="1" dirty="0">
                <a:solidFill>
                  <a:schemeClr val="bg1"/>
                </a:solidFill>
              </a:rPr>
              <a:t> t= </a:t>
            </a:r>
            <a:r>
              <a:rPr lang="en-US" altLang="zh-CN" b="1" dirty="0" err="1">
                <a:solidFill>
                  <a:schemeClr val="bg1"/>
                </a:solidFill>
              </a:rPr>
              <a:t>setInterval</a:t>
            </a:r>
            <a:r>
              <a:rPr lang="en-US" altLang="zh-CN" b="1" dirty="0">
                <a:solidFill>
                  <a:schemeClr val="bg1"/>
                </a:solidFill>
              </a:rPr>
              <a:t>("alert('3 seconds')",3000);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7A5D46B-CDA8-4DDE-9B43-38DFA34087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定时函数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gray">
          <a:xfrm>
            <a:off x="1224682" y="4589115"/>
            <a:ext cx="6715125" cy="100012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如果要多次调用，使用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或者让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disptime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自身再次调用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setTimeout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290654" y="3234703"/>
            <a:ext cx="5429250" cy="512762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kern="0" dirty="0" err="1"/>
              <a:t>var</a:t>
            </a:r>
            <a:r>
              <a:rPr lang="en-US" altLang="zh-CN" b="1" kern="0" dirty="0"/>
              <a:t>  </a:t>
            </a:r>
            <a:r>
              <a:rPr lang="en-US" altLang="zh-CN" b="1" kern="0" dirty="0" err="1"/>
              <a:t>myTime</a:t>
            </a:r>
            <a:r>
              <a:rPr lang="zh-CN" altLang="en-US" b="1" kern="0" dirty="0"/>
              <a:t>＝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2" charset="-122"/>
              </a:rPr>
              <a:t>setInterval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2" charset="-122"/>
              </a:rPr>
              <a:t>("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2" charset="-122"/>
              </a:rPr>
              <a:t>disptime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2" charset="-122"/>
              </a:rPr>
              <a:t>() ", 1000 );</a:t>
            </a:r>
          </a:p>
        </p:txBody>
      </p:sp>
      <p:sp>
        <p:nvSpPr>
          <p:cNvPr id="13" name="AutoShape 16"/>
          <p:cNvSpPr>
            <a:spLocks noChangeArrowheads="1"/>
          </p:cNvSpPr>
          <p:nvPr/>
        </p:nvSpPr>
        <p:spPr bwMode="auto">
          <a:xfrm>
            <a:off x="6423499" y="3484891"/>
            <a:ext cx="2571750" cy="857250"/>
          </a:xfrm>
          <a:prstGeom prst="borderCallout1">
            <a:avLst>
              <a:gd name="adj1" fmla="val 9929"/>
              <a:gd name="adj2" fmla="val -18213"/>
              <a:gd name="adj3" fmla="val 54141"/>
              <a:gd name="adj4" fmla="val 1291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每隔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秒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(1000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毫秒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执行函数</a:t>
            </a:r>
            <a:r>
              <a:rPr lang="en-US" altLang="zh-CN" b="1" kern="0" dirty="0" err="1">
                <a:solidFill>
                  <a:schemeClr val="bg1"/>
                </a:solidFill>
                <a:latin typeface="+mn-ea"/>
                <a:ea typeface="+mn-ea"/>
              </a:rPr>
              <a:t>disptime</a:t>
            </a:r>
            <a:r>
              <a:rPr lang="en-US" altLang="zh-CN" b="1" kern="0" dirty="0">
                <a:solidFill>
                  <a:schemeClr val="bg1"/>
                </a:solidFill>
                <a:latin typeface="+mn-ea"/>
                <a:ea typeface="+mn-ea"/>
              </a:rPr>
              <a:t>()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一次</a:t>
            </a:r>
          </a:p>
        </p:txBody>
      </p:sp>
      <p:sp>
        <p:nvSpPr>
          <p:cNvPr id="14" name="内容占位符 2"/>
          <p:cNvSpPr txBox="1"/>
          <p:nvPr/>
        </p:nvSpPr>
        <p:spPr bwMode="auto">
          <a:xfrm>
            <a:off x="911424" y="1486211"/>
            <a:ext cx="793115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585" indent="-609585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100000"/>
              <a:buFont typeface="Wingdings" panose="05000000000000000000" charset="0"/>
              <a:buChar char=""/>
            </a:pPr>
            <a:r>
              <a:rPr lang="en-US" altLang="zh-CN" sz="3200" b="1" dirty="0" err="1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setInterval</a:t>
            </a:r>
            <a:r>
              <a:rPr lang="en-US" altLang="zh-CN" sz="32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</p:txBody>
      </p:sp>
      <p:grpSp>
        <p:nvGrpSpPr>
          <p:cNvPr id="19" name="组合 14"/>
          <p:cNvGrpSpPr/>
          <p:nvPr/>
        </p:nvGrpSpPr>
        <p:grpSpPr bwMode="auto">
          <a:xfrm>
            <a:off x="3381375" y="6215064"/>
            <a:ext cx="4572000" cy="428625"/>
            <a:chOff x="3143240" y="5143512"/>
            <a:chExt cx="4572032" cy="428628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23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 bwMode="auto">
            <a:xfrm>
              <a:off x="3824559" y="5183073"/>
              <a:ext cx="3517335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：时钟特效动起来了</a:t>
              </a:r>
            </a:p>
          </p:txBody>
        </p:sp>
      </p:grp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290654" y="2251117"/>
            <a:ext cx="6418720" cy="5127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E9CDE"/>
              </a:buClr>
              <a:buSzPct val="100000"/>
            </a:pPr>
            <a:r>
              <a:rPr lang="en-US" altLang="zh-CN" sz="2000" b="1" dirty="0" err="1">
                <a:ea typeface="微软雅黑" panose="020B0503020204020204" pitchFamily="34" charset="-122"/>
              </a:rPr>
              <a:t>setInterval</a:t>
            </a:r>
            <a:r>
              <a:rPr lang="en-US" altLang="zh-CN" sz="2000" b="1" dirty="0">
                <a:ea typeface="微软雅黑" panose="020B0503020204020204" pitchFamily="34" charset="-122"/>
              </a:rPr>
              <a:t>("</a:t>
            </a:r>
            <a:r>
              <a:rPr lang="zh-CN" altLang="en-US" sz="2000" b="1" dirty="0">
                <a:ea typeface="微软雅黑" panose="020B0503020204020204" pitchFamily="34" charset="-122"/>
              </a:rPr>
              <a:t>调用的函数</a:t>
            </a:r>
            <a:r>
              <a:rPr lang="en-US" altLang="zh-CN" sz="2000" b="1" dirty="0">
                <a:ea typeface="微软雅黑" panose="020B0503020204020204" pitchFamily="34" charset="-122"/>
              </a:rPr>
              <a:t>",</a:t>
            </a:r>
            <a:r>
              <a:rPr lang="zh-CN" altLang="en-US" sz="2000" b="1" dirty="0">
                <a:ea typeface="微软雅黑" panose="020B0503020204020204" pitchFamily="34" charset="-122"/>
              </a:rPr>
              <a:t>间隔的毫秒数</a:t>
            </a:r>
            <a:r>
              <a:rPr lang="fr-FR" altLang="zh-CN" sz="2000" b="1" dirty="0">
                <a:ea typeface="微软雅黑" panose="020B0503020204020204" pitchFamily="34" charset="-122"/>
              </a:rPr>
              <a:t>)</a:t>
            </a:r>
            <a:endParaRPr lang="en-US" altLang="zh-CN" sz="2000" b="1" dirty="0"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F6058C-F804-49C2-98B1-9DD20CC5FC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清除函数</a:t>
            </a:r>
            <a:endParaRPr lang="zh-CN" altLang="en-US" dirty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clearTimeout</a:t>
            </a:r>
            <a:r>
              <a:rPr lang="en-US" dirty="0"/>
              <a:t>()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476112" y="2619336"/>
            <a:ext cx="5527501" cy="10715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dirty="0" err="1">
                <a:solidFill>
                  <a:schemeClr val="accent5">
                    <a:lumMod val="10000"/>
                  </a:schemeClr>
                </a:solidFill>
                <a:latin typeface="+mn-lt"/>
              </a:rPr>
              <a:t>var</a:t>
            </a:r>
            <a:r>
              <a:rPr lang="en-US" altLang="zh-CN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2" charset="-122"/>
              </a:rPr>
              <a:t>myTime</a:t>
            </a:r>
            <a:r>
              <a:rPr lang="zh-CN" altLang="en-US" b="1" kern="0" dirty="0"/>
              <a:t>＝</a:t>
            </a:r>
            <a:r>
              <a:rPr lang="en-US" altLang="zh-CN" b="1" kern="0" dirty="0" err="1"/>
              <a:t>setTimeout</a:t>
            </a:r>
            <a:r>
              <a:rPr lang="en-US" altLang="zh-CN" b="1" kern="0" dirty="0"/>
              <a:t>("</a:t>
            </a:r>
            <a:r>
              <a:rPr lang="en-US" altLang="zh-CN" b="1" kern="0" dirty="0" err="1"/>
              <a:t>disptime</a:t>
            </a:r>
            <a:r>
              <a:rPr lang="en-US" altLang="zh-CN" b="1" kern="0" dirty="0"/>
              <a:t>() ", 1000 );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b="1" dirty="0" err="1"/>
              <a:t>clearTimeout</a:t>
            </a:r>
            <a:r>
              <a:rPr lang="en-US" b="1" dirty="0"/>
              <a:t>(</a:t>
            </a:r>
            <a:r>
              <a:rPr lang="en-US" b="1" dirty="0" err="1">
                <a:solidFill>
                  <a:srgbClr val="FF0000"/>
                </a:solidFill>
                <a:ea typeface="黑体" panose="02010609060101010101" pitchFamily="2" charset="-122"/>
              </a:rPr>
              <a:t>myTime</a:t>
            </a:r>
            <a:r>
              <a:rPr lang="en-US" b="1" dirty="0"/>
              <a:t>)</a:t>
            </a:r>
            <a:r>
              <a:rPr lang="zh-CN" altLang="en-US" b="1" dirty="0"/>
              <a:t>；</a:t>
            </a:r>
            <a:endParaRPr lang="en-US" altLang="zh-CN" b="1" kern="0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1476112" y="5093171"/>
            <a:ext cx="5484143" cy="1000125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b="1" kern="0" dirty="0" err="1"/>
              <a:t>var</a:t>
            </a:r>
            <a:r>
              <a:rPr lang="en-US" altLang="zh-CN" b="1" kern="0" dirty="0"/>
              <a:t>  </a:t>
            </a:r>
            <a:r>
              <a:rPr lang="en-US" altLang="zh-CN" b="1" dirty="0" err="1">
                <a:solidFill>
                  <a:srgbClr val="FF0000"/>
                </a:solidFill>
                <a:ea typeface="黑体" panose="02010609060101010101" pitchFamily="2" charset="-122"/>
              </a:rPr>
              <a:t>myTime</a:t>
            </a:r>
            <a:r>
              <a:rPr lang="zh-CN" altLang="en-US" b="1" kern="0" dirty="0"/>
              <a:t>＝</a:t>
            </a:r>
            <a:r>
              <a:rPr lang="en-US" altLang="zh-CN" b="1" kern="0" dirty="0" err="1"/>
              <a:t>setInterval</a:t>
            </a:r>
            <a:r>
              <a:rPr lang="en-US" altLang="zh-CN" b="1" kern="0" dirty="0"/>
              <a:t>("</a:t>
            </a:r>
            <a:r>
              <a:rPr lang="en-US" altLang="zh-CN" b="1" kern="0" dirty="0" err="1"/>
              <a:t>disptime</a:t>
            </a:r>
            <a:r>
              <a:rPr lang="en-US" altLang="zh-CN" b="1" kern="0" dirty="0"/>
              <a:t>() ", 1000 );</a:t>
            </a:r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b="1" dirty="0" err="1"/>
              <a:t>clearInterval</a:t>
            </a:r>
            <a:r>
              <a:rPr lang="en-US" b="1" dirty="0"/>
              <a:t>(</a:t>
            </a:r>
            <a:r>
              <a:rPr lang="en-US" b="1" dirty="0" err="1">
                <a:solidFill>
                  <a:srgbClr val="FF0000"/>
                </a:solidFill>
                <a:ea typeface="黑体" panose="02010609060101010101" pitchFamily="2" charset="-122"/>
              </a:rPr>
              <a:t>myTime</a:t>
            </a:r>
            <a:r>
              <a:rPr lang="en-US" b="1" dirty="0"/>
              <a:t>)</a:t>
            </a:r>
            <a:r>
              <a:rPr lang="zh-CN" altLang="en-US" b="1" dirty="0"/>
              <a:t>；</a:t>
            </a:r>
            <a:endParaRPr lang="en-US" altLang="zh-CN" b="1" kern="0" dirty="0"/>
          </a:p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defRPr/>
            </a:pPr>
            <a:endParaRPr lang="en-US" altLang="zh-CN" b="1" kern="0" dirty="0"/>
          </a:p>
        </p:txBody>
      </p:sp>
      <p:sp>
        <p:nvSpPr>
          <p:cNvPr id="14" name="内容占位符 2"/>
          <p:cNvSpPr txBox="1"/>
          <p:nvPr/>
        </p:nvSpPr>
        <p:spPr bwMode="auto">
          <a:xfrm>
            <a:off x="938106" y="3813848"/>
            <a:ext cx="793115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585" indent="-609585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100000"/>
              <a:buFont typeface="Wingdings" panose="05000000000000000000" charset="0"/>
              <a:buChar char=""/>
            </a:pPr>
            <a:r>
              <a:rPr lang="en-US" altLang="zh-CN" sz="3200" b="1" dirty="0" err="1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clearInterval</a:t>
            </a:r>
            <a:r>
              <a:rPr lang="en-US" altLang="zh-CN" sz="3200" b="1" dirty="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()</a:t>
            </a:r>
          </a:p>
        </p:txBody>
      </p:sp>
      <p:grpSp>
        <p:nvGrpSpPr>
          <p:cNvPr id="4" name="组合 14"/>
          <p:cNvGrpSpPr/>
          <p:nvPr/>
        </p:nvGrpSpPr>
        <p:grpSpPr bwMode="auto">
          <a:xfrm>
            <a:off x="3392774" y="6222090"/>
            <a:ext cx="4572000" cy="428625"/>
            <a:chOff x="3143240" y="5143512"/>
            <a:chExt cx="4572032" cy="4286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3143240" y="5143512"/>
              <a:ext cx="500066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3714744" y="5143512"/>
              <a:ext cx="4000528" cy="428628"/>
            </a:xfrm>
            <a:prstGeom prst="roundRect">
              <a:avLst/>
            </a:prstGeom>
            <a:solidFill>
              <a:srgbClr val="0070C0"/>
            </a:solidFill>
            <a:ln cmpd="sng">
              <a:noFill/>
              <a:headEnd type="none"/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flood" dir="t">
                <a:rot lat="0" lon="0" rev="5400000"/>
              </a:lightRig>
            </a:scene3d>
            <a:sp3d prstMaterial="dkEdge">
              <a:bevelT w="0" h="0"/>
              <a:contourClr>
                <a:schemeClr val="accent1">
                  <a:satMod val="110000"/>
                </a:schemeClr>
              </a:contourClr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52241" name="Picture 8" descr="说话气泡n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240" y="5183073"/>
              <a:ext cx="571505" cy="342076"/>
            </a:xfrm>
            <a:prstGeom prst="rect">
              <a:avLst/>
            </a:prstGeom>
            <a:noFill/>
            <a:ln>
              <a:noFill/>
            </a:ln>
            <a:effectLst>
              <a:prstShdw prst="shdw13" dist="12700" dir="10800000">
                <a:srgbClr val="0099FF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 bwMode="auto">
            <a:xfrm>
              <a:off x="3985663" y="5183073"/>
              <a:ext cx="3195127" cy="338556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演示示例</a:t>
              </a:r>
              <a:r>
                <a:rPr lang="en-US" altLang="zh-CN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1600" b="1" spc="300" dirty="0">
                  <a:solidFill>
                    <a:srgbClr val="FBFF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：清除时钟特效</a:t>
              </a:r>
            </a:p>
          </p:txBody>
        </p:sp>
      </p:grp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1476112" y="1983624"/>
            <a:ext cx="5495360" cy="5127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E9CDE"/>
              </a:buClr>
              <a:buSzPct val="100000"/>
            </a:pPr>
            <a:r>
              <a:rPr lang="en-US" altLang="zh-CN" sz="2000" b="1" dirty="0" err="1">
                <a:ea typeface="微软雅黑" panose="020B0503020204020204" pitchFamily="34" charset="-122"/>
              </a:rPr>
              <a:t>clearTimeout</a:t>
            </a:r>
            <a:r>
              <a:rPr lang="en-US" altLang="zh-CN" sz="2000" b="1" dirty="0"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ea typeface="微软雅黑" panose="020B0503020204020204" pitchFamily="34" charset="-122"/>
              </a:rPr>
              <a:t>setTimeOut</a:t>
            </a:r>
            <a:r>
              <a:rPr lang="en-US" altLang="zh-CN" sz="2000" b="1" dirty="0"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ea typeface="微软雅黑" panose="020B0503020204020204" pitchFamily="34" charset="-122"/>
              </a:rPr>
              <a:t>返回的</a:t>
            </a:r>
            <a:r>
              <a:rPr lang="en-US" altLang="zh-CN" sz="2000" b="1" dirty="0"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ea typeface="微软雅黑" panose="020B0503020204020204" pitchFamily="34" charset="-122"/>
              </a:rPr>
              <a:t>值</a:t>
            </a:r>
            <a:r>
              <a:rPr lang="en-US" altLang="zh-CN" sz="2000" b="1" dirty="0"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1503470" y="4472059"/>
            <a:ext cx="5495360" cy="512763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E9CDE"/>
              </a:buClr>
              <a:buSzPct val="100000"/>
            </a:pPr>
            <a:r>
              <a:rPr lang="en-US" altLang="zh-CN" sz="2000" b="1" dirty="0" err="1">
                <a:ea typeface="微软雅黑" panose="020B0503020204020204" pitchFamily="34" charset="-122"/>
              </a:rPr>
              <a:t>clearInterval</a:t>
            </a:r>
            <a:r>
              <a:rPr lang="en-US" altLang="zh-CN" sz="2000" b="1" dirty="0">
                <a:ea typeface="微软雅黑" panose="020B0503020204020204" pitchFamily="34" charset="-122"/>
              </a:rPr>
              <a:t>(</a:t>
            </a:r>
            <a:r>
              <a:rPr lang="en-US" altLang="zh-CN" sz="2000" b="1" dirty="0" err="1">
                <a:ea typeface="微软雅黑" panose="020B0503020204020204" pitchFamily="34" charset="-122"/>
              </a:rPr>
              <a:t>setInterval</a:t>
            </a:r>
            <a:r>
              <a:rPr lang="en-US" altLang="zh-CN" sz="2000" b="1" dirty="0">
                <a:ea typeface="微软雅黑" panose="020B0503020204020204" pitchFamily="34" charset="-122"/>
              </a:rPr>
              <a:t>()</a:t>
            </a:r>
            <a:r>
              <a:rPr lang="zh-CN" altLang="en-US" sz="2000" b="1" dirty="0">
                <a:ea typeface="微软雅黑" panose="020B0503020204020204" pitchFamily="34" charset="-122"/>
              </a:rPr>
              <a:t>返回的</a:t>
            </a:r>
            <a:r>
              <a:rPr lang="en-US" altLang="zh-CN" sz="2000" b="1" dirty="0">
                <a:ea typeface="微软雅黑" panose="020B0503020204020204" pitchFamily="34" charset="-122"/>
              </a:rPr>
              <a:t>ID</a:t>
            </a:r>
            <a:r>
              <a:rPr lang="zh-CN" altLang="en-US" sz="2000" b="1" dirty="0">
                <a:ea typeface="微软雅黑" panose="020B0503020204020204" pitchFamily="34" charset="-122"/>
              </a:rPr>
              <a:t>值</a:t>
            </a:r>
            <a:r>
              <a:rPr lang="en-US" altLang="zh-CN" sz="2000" b="1" dirty="0"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1E1BCB-C7C6-4268-B1EF-3F8E7087E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：制作</a:t>
            </a:r>
            <a:r>
              <a:rPr lang="en-US" altLang="zh-CN" dirty="0"/>
              <a:t>12</a:t>
            </a:r>
            <a:r>
              <a:rPr lang="zh-CN" altLang="en-US" dirty="0"/>
              <a:t>进制的时钟特效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训练要点</a:t>
            </a:r>
          </a:p>
          <a:p>
            <a:pPr lvl="1"/>
            <a:r>
              <a:rPr lang="en-US" dirty="0"/>
              <a:t>Date</a:t>
            </a:r>
            <a:r>
              <a:rPr lang="zh-CN" altLang="en-US" dirty="0"/>
              <a:t>对象的使用</a:t>
            </a:r>
            <a:endParaRPr lang="en-US" altLang="zh-CN" dirty="0"/>
          </a:p>
          <a:p>
            <a:pPr lvl="1"/>
            <a:r>
              <a:rPr lang="en-US" dirty="0" err="1"/>
              <a:t>setInterval</a:t>
            </a:r>
            <a:r>
              <a:rPr lang="en-US" dirty="0"/>
              <a:t>( )</a:t>
            </a:r>
            <a:r>
              <a:rPr lang="zh-CN" altLang="en-US" dirty="0"/>
              <a:t>方法的使用</a:t>
            </a:r>
          </a:p>
          <a:p>
            <a:r>
              <a:rPr lang="zh-CN" altLang="en-US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制作显示年、月、日、星期几，并且显示上午（</a:t>
            </a:r>
            <a:r>
              <a:rPr lang="en-US" altLang="zh-CN" dirty="0"/>
              <a:t>AM</a:t>
            </a:r>
            <a:r>
              <a:rPr lang="zh-CN" altLang="en-US" dirty="0"/>
              <a:t>）和下午（</a:t>
            </a:r>
            <a:r>
              <a:rPr lang="en-US" altLang="zh-CN" dirty="0"/>
              <a:t>PM</a:t>
            </a:r>
            <a:r>
              <a:rPr lang="zh-CN" altLang="en-US" dirty="0"/>
              <a:t>）的十二进制的时钟</a:t>
            </a:r>
          </a:p>
        </p:txBody>
      </p:sp>
      <p:pic>
        <p:nvPicPr>
          <p:cNvPr id="7170" name="Picture 2" descr="F:\2016年工作\ACCP8.0产品开发\jQuery\案例源码\chapter02\Chapter02截图\图2.33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00" y="4005064"/>
            <a:ext cx="5549800" cy="224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8ACBC4-8510-49D0-8A1D-DDF606B91F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4</a:t>
            </a:r>
            <a:r>
              <a:rPr lang="zh-CN" altLang="en-US" dirty="0"/>
              <a:t>：制作</a:t>
            </a:r>
            <a:r>
              <a:rPr lang="en-US" altLang="zh-CN" dirty="0"/>
              <a:t>12</a:t>
            </a:r>
            <a:r>
              <a:rPr lang="zh-CN" altLang="en-US" dirty="0"/>
              <a:t>进制的时钟特效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实现思路</a:t>
            </a:r>
          </a:p>
          <a:p>
            <a:pPr lvl="1"/>
            <a:r>
              <a:rPr lang="zh-CN" altLang="en-US" dirty="0"/>
              <a:t>获得年、月、日、时、分、秒</a:t>
            </a:r>
          </a:p>
          <a:p>
            <a:pPr lvl="1"/>
            <a:r>
              <a:rPr lang="zh-CN" altLang="en-US" dirty="0"/>
              <a:t>按</a:t>
            </a:r>
            <a:r>
              <a:rPr lang="en-US" altLang="zh-CN" dirty="0"/>
              <a:t>12</a:t>
            </a:r>
            <a:r>
              <a:rPr lang="zh-CN" altLang="en-US" dirty="0"/>
              <a:t>小时制显示小时</a:t>
            </a:r>
            <a:endParaRPr lang="en-US" altLang="zh-CN" dirty="0"/>
          </a:p>
          <a:p>
            <a:pPr lvl="1"/>
            <a:r>
              <a:rPr lang="zh-CN" altLang="en-US" dirty="0"/>
              <a:t>判断星期几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dirty="0" err="1"/>
              <a:t>setInterval</a:t>
            </a:r>
            <a:r>
              <a:rPr lang="en-US" dirty="0"/>
              <a:t>()</a:t>
            </a:r>
            <a:r>
              <a:rPr lang="zh-CN" altLang="en-US" dirty="0"/>
              <a:t>定时显示当前时间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hour(</a:t>
            </a:r>
            <a:r>
              <a:rPr lang="zh-CN" altLang="en-US" dirty="0"/>
              <a:t>小时</a:t>
            </a:r>
            <a:r>
              <a:rPr lang="en-US" altLang="zh-CN" dirty="0"/>
              <a:t>)&gt;12</a:t>
            </a:r>
            <a:r>
              <a:rPr lang="zh-CN" altLang="en-US" dirty="0"/>
              <a:t>，则</a:t>
            </a:r>
            <a:r>
              <a:rPr lang="en-US" altLang="zh-CN" dirty="0"/>
              <a:t>hour=hour-12</a:t>
            </a:r>
          </a:p>
          <a:p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05C357-0F04-45D4-A319-4487CD861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本章任务</a:t>
            </a:r>
            <a:endParaRPr lang="zh-CN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制作当当购物车页面</a:t>
            </a:r>
          </a:p>
          <a:p>
            <a:r>
              <a:rPr lang="zh-CN" altLang="en-US" dirty="0"/>
              <a:t>制作查看一年四季的变化页面</a:t>
            </a:r>
          </a:p>
          <a:p>
            <a:r>
              <a:rPr lang="zh-CN" altLang="en-US" dirty="0"/>
              <a:t>制作</a:t>
            </a:r>
            <a:r>
              <a:rPr lang="en-US" altLang="zh-CN" dirty="0"/>
              <a:t>12</a:t>
            </a:r>
            <a:r>
              <a:rPr lang="zh-CN" altLang="en-US" dirty="0"/>
              <a:t>进制时钟特效</a:t>
            </a:r>
          </a:p>
        </p:txBody>
      </p:sp>
      <p:pic>
        <p:nvPicPr>
          <p:cNvPr id="1026" name="Picture 2" descr="F:\2016年工作\ACCP8.0产品开发\jQuery\案例源码\chapter02\Chapter02截图\图2.1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2505518"/>
            <a:ext cx="3207027" cy="387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2016年工作\ACCP8.0产品开发\jQuery\案例源码\chapter02\Chapter02截图\图2.27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988840"/>
            <a:ext cx="550034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2016年工作\ACCP8.0产品开发\jQuery\案例源码\chapter02\Chapter02截图\图2.3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3356992"/>
            <a:ext cx="481515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5B3994-388C-433F-9B8C-0C823FCC7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共性问题集中讲解</a:t>
            </a:r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常见问题及解决办法</a:t>
            </a:r>
            <a:endParaRPr lang="en-US" altLang="zh-CN"/>
          </a:p>
          <a:p>
            <a:r>
              <a:rPr lang="zh-CN" altLang="en-US"/>
              <a:t>代码规范问题</a:t>
            </a:r>
          </a:p>
          <a:p>
            <a:r>
              <a:rPr lang="zh-CN" altLang="en-US"/>
              <a:t>调试技巧</a:t>
            </a:r>
            <a:endParaRPr lang="en-US" altLang="zh-CN"/>
          </a:p>
          <a:p>
            <a:endParaRPr lang="zh-CN" altLang="en-US"/>
          </a:p>
          <a:p>
            <a:endParaRPr lang="zh-CN" altLang="en-US" dirty="0"/>
          </a:p>
        </p:txBody>
      </p:sp>
      <p:grpSp>
        <p:nvGrpSpPr>
          <p:cNvPr id="55301" name="组合 29"/>
          <p:cNvGrpSpPr/>
          <p:nvPr/>
        </p:nvGrpSpPr>
        <p:grpSpPr bwMode="auto">
          <a:xfrm>
            <a:off x="3381376" y="3214689"/>
            <a:ext cx="5929313" cy="2058987"/>
            <a:chOff x="1857356" y="3214688"/>
            <a:chExt cx="5929353" cy="2058988"/>
          </a:xfrm>
        </p:grpSpPr>
        <p:sp>
          <p:nvSpPr>
            <p:cNvPr id="29" name="等腰三角形 28"/>
            <p:cNvSpPr/>
            <p:nvPr/>
          </p:nvSpPr>
          <p:spPr bwMode="auto">
            <a:xfrm>
              <a:off x="1857356" y="3714750"/>
              <a:ext cx="1143008" cy="857250"/>
            </a:xfrm>
            <a:prstGeom prst="triangle">
              <a:avLst>
                <a:gd name="adj" fmla="val 46614"/>
              </a:avLst>
            </a:prstGeom>
            <a:noFill/>
            <a:ln w="9525">
              <a:solidFill>
                <a:srgbClr val="0E9C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5303" name="组合 7"/>
            <p:cNvGrpSpPr/>
            <p:nvPr/>
          </p:nvGrpSpPr>
          <p:grpSpPr bwMode="auto">
            <a:xfrm>
              <a:off x="1923997" y="3214688"/>
              <a:ext cx="5862712" cy="2058988"/>
              <a:chOff x="2066281" y="2227264"/>
              <a:chExt cx="5862790" cy="2059017"/>
            </a:xfrm>
          </p:grpSpPr>
          <p:grpSp>
            <p:nvGrpSpPr>
              <p:cNvPr id="55304" name="组合 19"/>
              <p:cNvGrpSpPr/>
              <p:nvPr/>
            </p:nvGrpSpPr>
            <p:grpSpPr bwMode="auto">
              <a:xfrm>
                <a:off x="2066281" y="2227264"/>
                <a:ext cx="5862790" cy="2059017"/>
                <a:chOff x="2066262" y="2227167"/>
                <a:chExt cx="5862829" cy="2059103"/>
              </a:xfrm>
            </p:grpSpPr>
            <p:sp>
              <p:nvSpPr>
                <p:cNvPr id="15" name="等腰三角形 5"/>
                <p:cNvSpPr/>
                <p:nvPr/>
              </p:nvSpPr>
              <p:spPr>
                <a:xfrm>
                  <a:off x="7214697" y="3370231"/>
                  <a:ext cx="714394" cy="655674"/>
                </a:xfrm>
                <a:prstGeom prst="triangle">
                  <a:avLst>
                    <a:gd name="adj" fmla="val 46614"/>
                  </a:avLst>
                </a:prstGeom>
                <a:noFill/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grpSp>
              <p:nvGrpSpPr>
                <p:cNvPr id="55309" name="组合 17"/>
                <p:cNvGrpSpPr/>
                <p:nvPr/>
              </p:nvGrpSpPr>
              <p:grpSpPr bwMode="auto">
                <a:xfrm>
                  <a:off x="2066262" y="2227167"/>
                  <a:ext cx="5148421" cy="2059103"/>
                  <a:chOff x="2066262" y="2084291"/>
                  <a:chExt cx="5148421" cy="2059103"/>
                </a:xfrm>
              </p:grpSpPr>
              <p:sp>
                <p:nvSpPr>
                  <p:cNvPr id="17" name="等腰三角形 16"/>
                  <p:cNvSpPr/>
                  <p:nvPr/>
                </p:nvSpPr>
                <p:spPr>
                  <a:xfrm rot="5400000">
                    <a:off x="4035640" y="3702840"/>
                    <a:ext cx="214325" cy="142879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8" name="等腰三角形 9"/>
                  <p:cNvSpPr/>
                  <p:nvPr/>
                </p:nvSpPr>
                <p:spPr>
                  <a:xfrm rot="18000000">
                    <a:off x="2044066" y="2458965"/>
                    <a:ext cx="341331" cy="296871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19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501283" y="2928889"/>
                    <a:ext cx="4713414" cy="658849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 algn="ctr">
                    <a:noFill/>
                    <a:miter lim="800000"/>
                  </a:ln>
                  <a:effectLst/>
                </p:spPr>
                <p:txBody>
                  <a:bodyPr tIns="118800">
                    <a:spAutoFit/>
                  </a:bodyPr>
                  <a:lstStyle/>
                  <a:p>
                    <a:pPr algn="ctr" eaLnBrk="0" fontAlgn="auto" hangingPunct="0">
                      <a:spcAft>
                        <a:spcPts val="0"/>
                      </a:spcAft>
                      <a:defRPr/>
                    </a:pPr>
                    <a:r>
                      <a:rPr lang="zh-CN" altLang="en-US" sz="3200" b="1" kern="0" spc="300" dirty="0">
                        <a:solidFill>
                          <a:schemeClr val="tx2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共性问题集中讲解   </a:t>
                    </a:r>
                    <a:endParaRPr lang="en-US" altLang="zh-CN" sz="3200" b="1" kern="0" spc="300" dirty="0">
                      <a:solidFill>
                        <a:schemeClr val="tx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0" name="等腰三角形 19"/>
                  <p:cNvSpPr/>
                  <p:nvPr/>
                </p:nvSpPr>
                <p:spPr>
                  <a:xfrm>
                    <a:off x="5714469" y="2370057"/>
                    <a:ext cx="500076" cy="404835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1" name="等腰三角形 20"/>
                  <p:cNvSpPr/>
                  <p:nvPr/>
                </p:nvSpPr>
                <p:spPr>
                  <a:xfrm>
                    <a:off x="5285832" y="2084291"/>
                    <a:ext cx="714394" cy="571532"/>
                  </a:xfrm>
                  <a:prstGeom prst="triangle">
                    <a:avLst>
                      <a:gd name="adj" fmla="val 46614"/>
                    </a:avLst>
                  </a:prstGeom>
                  <a:noFill/>
                  <a:ln w="9525">
                    <a:solidFill>
                      <a:srgbClr val="0E9CD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2" name="等腰三角形 21"/>
                  <p:cNvSpPr/>
                  <p:nvPr/>
                </p:nvSpPr>
                <p:spPr>
                  <a:xfrm rot="5400000">
                    <a:off x="3849101" y="3849694"/>
                    <a:ext cx="333394" cy="254007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23" name="等腰三角形 22"/>
                  <p:cNvSpPr/>
                  <p:nvPr/>
                </p:nvSpPr>
                <p:spPr>
                  <a:xfrm rot="5400000">
                    <a:off x="5928783" y="3571866"/>
                    <a:ext cx="285766" cy="285758"/>
                  </a:xfrm>
                  <a:prstGeom prst="triangle">
                    <a:avLst>
                      <a:gd name="adj" fmla="val 46614"/>
                    </a:avLst>
                  </a:prstGeom>
                  <a:solidFill>
                    <a:srgbClr val="0E9CD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</p:grpSp>
          <p:grpSp>
            <p:nvGrpSpPr>
              <p:cNvPr id="55305" name="组合 23"/>
              <p:cNvGrpSpPr/>
              <p:nvPr/>
            </p:nvGrpSpPr>
            <p:grpSpPr bwMode="auto">
              <a:xfrm>
                <a:off x="7162740" y="3441725"/>
                <a:ext cx="480576" cy="357184"/>
                <a:chOff x="1566148" y="4958569"/>
                <a:chExt cx="1108844" cy="824139"/>
              </a:xfrm>
            </p:grpSpPr>
            <p:sp>
              <p:nvSpPr>
                <p:cNvPr id="13" name="任意多边形 12"/>
                <p:cNvSpPr/>
                <p:nvPr/>
              </p:nvSpPr>
              <p:spPr bwMode="auto">
                <a:xfrm>
                  <a:off x="1565117" y="4958555"/>
                  <a:ext cx="534791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214396" h="1866444">
                      <a:moveTo>
                        <a:pt x="0" y="1857375"/>
                      </a:moveTo>
                      <a:lnTo>
                        <a:pt x="1165495" y="0"/>
                      </a:lnTo>
                      <a:lnTo>
                        <a:pt x="1214396" y="1857375"/>
                      </a:lnTo>
                      <a:lnTo>
                        <a:pt x="1205329" y="1866444"/>
                      </a:lnTo>
                      <a:lnTo>
                        <a:pt x="0" y="1857375"/>
                      </a:lnTo>
                      <a:close/>
                    </a:path>
                  </a:pathLst>
                </a:custGeom>
                <a:solidFill>
                  <a:srgbClr val="0E9CDE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14" name="任意多边形 13"/>
                <p:cNvSpPr/>
                <p:nvPr/>
              </p:nvSpPr>
              <p:spPr bwMode="auto">
                <a:xfrm>
                  <a:off x="2085256" y="4958555"/>
                  <a:ext cx="589736" cy="824160"/>
                </a:xfrm>
                <a:custGeom>
                  <a:avLst/>
                  <a:gdLst>
                    <a:gd name="connsiteX0" fmla="*/ 0 w 2500312"/>
                    <a:gd name="connsiteY0" fmla="*/ 1857375 h 1857375"/>
                    <a:gd name="connsiteX1" fmla="*/ 1165495 w 2500312"/>
                    <a:gd name="connsiteY1" fmla="*/ 0 h 1857375"/>
                    <a:gd name="connsiteX2" fmla="*/ 2500312 w 2500312"/>
                    <a:gd name="connsiteY2" fmla="*/ 1857375 h 1857375"/>
                    <a:gd name="connsiteX3" fmla="*/ 0 w 2500312"/>
                    <a:gd name="connsiteY3" fmla="*/ 1857375 h 1857375"/>
                    <a:gd name="connsiteX0-1" fmla="*/ 0 w 2500312"/>
                    <a:gd name="connsiteY0-2" fmla="*/ 1857375 h 1866444"/>
                    <a:gd name="connsiteX1-3" fmla="*/ 1165495 w 2500312"/>
                    <a:gd name="connsiteY1-4" fmla="*/ 0 h 1866444"/>
                    <a:gd name="connsiteX2-5" fmla="*/ 2500312 w 2500312"/>
                    <a:gd name="connsiteY2-6" fmla="*/ 1857375 h 1866444"/>
                    <a:gd name="connsiteX3-7" fmla="*/ 1205329 w 2500312"/>
                    <a:gd name="connsiteY3-8" fmla="*/ 1866444 h 1866444"/>
                    <a:gd name="connsiteX4" fmla="*/ 0 w 2500312"/>
                    <a:gd name="connsiteY4" fmla="*/ 1857375 h 1866444"/>
                    <a:gd name="connsiteX0-9" fmla="*/ 0 w 1214396"/>
                    <a:gd name="connsiteY0-10" fmla="*/ 1857375 h 1866444"/>
                    <a:gd name="connsiteX1-11" fmla="*/ 1165495 w 1214396"/>
                    <a:gd name="connsiteY1-12" fmla="*/ 0 h 1866444"/>
                    <a:gd name="connsiteX2-13" fmla="*/ 1214396 w 1214396"/>
                    <a:gd name="connsiteY2-14" fmla="*/ 1857375 h 1866444"/>
                    <a:gd name="connsiteX3-15" fmla="*/ 1205329 w 1214396"/>
                    <a:gd name="connsiteY3-16" fmla="*/ 1866444 h 1866444"/>
                    <a:gd name="connsiteX4-17" fmla="*/ 0 w 1214396"/>
                    <a:gd name="connsiteY4-18" fmla="*/ 1857375 h 1866444"/>
                    <a:gd name="connsiteX0-19" fmla="*/ 691861 w 691861"/>
                    <a:gd name="connsiteY0-20" fmla="*/ 1857375 h 1866444"/>
                    <a:gd name="connsiteX1-21" fmla="*/ 0 w 691861"/>
                    <a:gd name="connsiteY1-22" fmla="*/ 0 h 1866444"/>
                    <a:gd name="connsiteX2-23" fmla="*/ 48901 w 691861"/>
                    <a:gd name="connsiteY2-24" fmla="*/ 1857375 h 1866444"/>
                    <a:gd name="connsiteX3-25" fmla="*/ 39834 w 691861"/>
                    <a:gd name="connsiteY3-26" fmla="*/ 1866444 h 1866444"/>
                    <a:gd name="connsiteX4-27" fmla="*/ 691861 w 691861"/>
                    <a:gd name="connsiteY4-28" fmla="*/ 1857375 h 1866444"/>
                    <a:gd name="connsiteX0-29" fmla="*/ 1049019 w 1049019"/>
                    <a:gd name="connsiteY0-30" fmla="*/ 1857375 h 1866444"/>
                    <a:gd name="connsiteX1-31" fmla="*/ 0 w 1049019"/>
                    <a:gd name="connsiteY1-32" fmla="*/ 0 h 1866444"/>
                    <a:gd name="connsiteX2-33" fmla="*/ 48901 w 1049019"/>
                    <a:gd name="connsiteY2-34" fmla="*/ 1857375 h 1866444"/>
                    <a:gd name="connsiteX3-35" fmla="*/ 39834 w 1049019"/>
                    <a:gd name="connsiteY3-36" fmla="*/ 1866444 h 1866444"/>
                    <a:gd name="connsiteX4-37" fmla="*/ 1049019 w 1049019"/>
                    <a:gd name="connsiteY4-38" fmla="*/ 1857375 h 1866444"/>
                    <a:gd name="connsiteX0-39" fmla="*/ 1334739 w 1334739"/>
                    <a:gd name="connsiteY0-40" fmla="*/ 1857375 h 1866444"/>
                    <a:gd name="connsiteX1-41" fmla="*/ 0 w 1334739"/>
                    <a:gd name="connsiteY1-42" fmla="*/ 0 h 1866444"/>
                    <a:gd name="connsiteX2-43" fmla="*/ 48901 w 1334739"/>
                    <a:gd name="connsiteY2-44" fmla="*/ 1857375 h 1866444"/>
                    <a:gd name="connsiteX3-45" fmla="*/ 39834 w 1334739"/>
                    <a:gd name="connsiteY3-46" fmla="*/ 1866444 h 1866444"/>
                    <a:gd name="connsiteX4-47" fmla="*/ 1334739 w 1334739"/>
                    <a:gd name="connsiteY4-48" fmla="*/ 1857375 h 1866444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17" y="connsiteY4-18"/>
                    </a:cxn>
                  </a:cxnLst>
                  <a:rect l="l" t="t" r="r" b="b"/>
                  <a:pathLst>
                    <a:path w="1334739" h="1866444">
                      <a:moveTo>
                        <a:pt x="1334739" y="1857375"/>
                      </a:moveTo>
                      <a:lnTo>
                        <a:pt x="0" y="0"/>
                      </a:lnTo>
                      <a:lnTo>
                        <a:pt x="48901" y="1857375"/>
                      </a:lnTo>
                      <a:lnTo>
                        <a:pt x="39834" y="1866444"/>
                      </a:lnTo>
                      <a:lnTo>
                        <a:pt x="1334739" y="1857375"/>
                      </a:lnTo>
                      <a:close/>
                    </a:path>
                  </a:pathLst>
                </a:custGeom>
                <a:solidFill>
                  <a:srgbClr val="0C83B8"/>
                </a:solidFill>
                <a:ln w="9525">
                  <a:solidFill>
                    <a:srgbClr val="0E9C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69AF60-927D-4902-A53A-FBF0E6D6D6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DBC112B-4B9D-4ABA-A84F-160721A1E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3535234" y="1320542"/>
            <a:ext cx="3496871" cy="369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window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50000"/>
              </a:lnSpc>
            </a:pP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history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对象与</a:t>
            </a: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location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350000"/>
              </a:lnSpc>
            </a:pP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document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400000"/>
              </a:lnSpc>
            </a:pP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内置对象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0" name="AutoShape 3"/>
          <p:cNvSpPr/>
          <p:nvPr/>
        </p:nvSpPr>
        <p:spPr bwMode="auto">
          <a:xfrm>
            <a:off x="5159896" y="1556792"/>
            <a:ext cx="179388" cy="5760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57351" name="TextBox 11"/>
          <p:cNvSpPr txBox="1">
            <a:spLocks noChangeArrowheads="1"/>
          </p:cNvSpPr>
          <p:nvPr/>
        </p:nvSpPr>
        <p:spPr bwMode="auto">
          <a:xfrm>
            <a:off x="6163317" y="4186877"/>
            <a:ext cx="3770313" cy="100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Date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对象：时钟特效</a:t>
            </a:r>
            <a:endParaRPr lang="en-US" altLang="zh-CN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Math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</a:p>
        </p:txBody>
      </p:sp>
      <p:sp>
        <p:nvSpPr>
          <p:cNvPr id="57352" name="TextBox 12"/>
          <p:cNvSpPr txBox="1">
            <a:spLocks noChangeArrowheads="1"/>
          </p:cNvSpPr>
          <p:nvPr/>
        </p:nvSpPr>
        <p:spPr bwMode="auto">
          <a:xfrm>
            <a:off x="5339285" y="1412777"/>
            <a:ext cx="4420661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alert( 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confirm( 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close( 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open( 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setTimeout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r>
              <a:rPr lang="zh-CN" altLang="en-US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setInterval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  <a:endParaRPr lang="zh-CN" altLang="en-US" sz="1600" b="1" dirty="0">
              <a:solidFill>
                <a:srgbClr val="C0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4" name="TextBox 15"/>
          <p:cNvSpPr txBox="1">
            <a:spLocks noChangeArrowheads="1"/>
          </p:cNvSpPr>
          <p:nvPr/>
        </p:nvSpPr>
        <p:spPr bwMode="auto">
          <a:xfrm>
            <a:off x="1415481" y="3035861"/>
            <a:ext cx="19078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JavaScript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操作</a:t>
            </a:r>
            <a:r>
              <a:rPr lang="en-US" altLang="zh-CN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BOM</a:t>
            </a:r>
            <a:r>
              <a:rPr lang="zh-CN" altLang="en-US" sz="2000" b="1" dirty="0"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endParaRPr lang="en-US" altLang="zh-CN" sz="2000" b="1" dirty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355" name="AutoShape 3"/>
          <p:cNvSpPr/>
          <p:nvPr/>
        </p:nvSpPr>
        <p:spPr bwMode="auto">
          <a:xfrm>
            <a:off x="3143673" y="1620838"/>
            <a:ext cx="357187" cy="3665016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6672064" y="2349508"/>
            <a:ext cx="179388" cy="576064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6851452" y="2204865"/>
            <a:ext cx="2772940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back( 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forward( 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go( 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reload( )</a:t>
            </a:r>
            <a:r>
              <a:rPr lang="zh-CN" altLang="en-US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replace( )</a:t>
            </a:r>
          </a:p>
        </p:txBody>
      </p:sp>
      <p:sp>
        <p:nvSpPr>
          <p:cNvPr id="15" name="AutoShape 3"/>
          <p:cNvSpPr/>
          <p:nvPr/>
        </p:nvSpPr>
        <p:spPr bwMode="auto">
          <a:xfrm>
            <a:off x="5373004" y="3112302"/>
            <a:ext cx="179388" cy="1036779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5547272" y="2948752"/>
            <a:ext cx="27729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getElementById</a:t>
            </a:r>
            <a:r>
              <a:rPr lang="en-US" altLang="zh-CN" sz="1600" b="1" dirty="0">
                <a:solidFill>
                  <a:srgbClr val="C0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getElementsByName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ea typeface="微软雅黑" panose="020B0503020204020204" pitchFamily="34" charset="-122"/>
                <a:cs typeface="Arial" panose="020B0604020202020204" pitchFamily="34" charset="0"/>
              </a:rPr>
              <a:t>getElementsByTagName</a:t>
            </a:r>
            <a:r>
              <a:rPr lang="en-US" altLang="zh-CN" sz="1600" b="1" dirty="0">
                <a:ea typeface="微软雅黑" panose="020B0503020204020204" pitchFamily="34" charset="-122"/>
                <a:cs typeface="Arial" panose="020B0604020202020204" pitchFamily="34" charset="0"/>
              </a:rPr>
              <a:t>( )</a:t>
            </a:r>
          </a:p>
        </p:txBody>
      </p:sp>
      <p:sp>
        <p:nvSpPr>
          <p:cNvPr id="17" name="AutoShape 3"/>
          <p:cNvSpPr/>
          <p:nvPr/>
        </p:nvSpPr>
        <p:spPr bwMode="auto">
          <a:xfrm>
            <a:off x="5951984" y="4399429"/>
            <a:ext cx="179388" cy="776957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28" name="右弧形箭头 27"/>
          <p:cNvSpPr/>
          <p:nvPr/>
        </p:nvSpPr>
        <p:spPr bwMode="auto">
          <a:xfrm>
            <a:off x="8237923" y="2072751"/>
            <a:ext cx="2178559" cy="2952328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FC2A28-4776-44C3-B6CF-84DD8B97A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815254"/>
            <a:ext cx="12192000" cy="2976033"/>
          </a:xfrm>
          <a:prstGeom prst="rect">
            <a:avLst/>
          </a:prstGeom>
          <a:solidFill>
            <a:srgbClr val="009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7" name="图片 6" descr="2_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253" y="2132754"/>
            <a:ext cx="7003627" cy="17246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01054" y="2523914"/>
            <a:ext cx="6989233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defTabSz="1219170"/>
            <a:r>
              <a:rPr lang="zh-CN" altLang="zh-CN" sz="5333" b="1" kern="1400" spc="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 pitchFamily="34" charset="0"/>
              </a:rPr>
              <a:t>问题及作业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50074" y="3781214"/>
            <a:ext cx="508254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/>
            <a:r>
              <a:rPr lang="zh-CN" altLang="en-US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集中问题</a:t>
            </a:r>
            <a:r>
              <a:rPr lang="en-US" altLang="zh-CN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3733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课后作业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CEB1DE-18E7-4CC1-8FF1-767D5AD90D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r>
              <a:rPr lang="en-US" altLang="zh-CN"/>
              <a:t>/43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11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84" y="1501307"/>
            <a:ext cx="3040401" cy="299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2597485" y="4529898"/>
            <a:ext cx="3259667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67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关注课工场</a:t>
            </a:r>
          </a:p>
        </p:txBody>
      </p:sp>
      <p:sp>
        <p:nvSpPr>
          <p:cNvPr id="10" name="文本框 5"/>
          <p:cNvSpPr txBox="1">
            <a:spLocks noChangeArrowheads="1"/>
          </p:cNvSpPr>
          <p:nvPr/>
        </p:nvSpPr>
        <p:spPr bwMode="auto">
          <a:xfrm>
            <a:off x="6434014" y="4529897"/>
            <a:ext cx="3257551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667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扫一扫 下载</a:t>
            </a:r>
            <a:r>
              <a:rPr lang="en-US" altLang="zh-CN" sz="2667" b="1" dirty="0">
                <a:solidFill>
                  <a:srgbClr val="A0C1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pic>
        <p:nvPicPr>
          <p:cNvPr id="11" name="图片 2" descr="微信图片_201901251549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7" y="1501305"/>
            <a:ext cx="2996843" cy="299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BOM</a:t>
            </a:r>
            <a:r>
              <a:rPr lang="zh-CN" altLang="en-US" dirty="0"/>
              <a:t>模型</a:t>
            </a:r>
            <a:r>
              <a:rPr lang="en-US" altLang="zh-CN" dirty="0"/>
              <a:t>2-1</a:t>
            </a:r>
            <a:endParaRPr lang="zh-CN" altLang="en-US" dirty="0"/>
          </a:p>
        </p:txBody>
      </p:sp>
      <p:pic>
        <p:nvPicPr>
          <p:cNvPr id="18435" name="内容占位符 4" descr="图2.1.BMP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42" y="3139869"/>
            <a:ext cx="4976682" cy="2977933"/>
          </a:xfrm>
        </p:spPr>
      </p:pic>
      <p:sp>
        <p:nvSpPr>
          <p:cNvPr id="9" name="AutoShape 17"/>
          <p:cNvSpPr>
            <a:spLocks noChangeArrowheads="1"/>
          </p:cNvSpPr>
          <p:nvPr/>
        </p:nvSpPr>
        <p:spPr bwMode="auto">
          <a:xfrm>
            <a:off x="8832304" y="3303958"/>
            <a:ext cx="2071688" cy="36671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38100" algn="ctr">
            <a:solidFill>
              <a:srgbClr val="0070C0"/>
            </a:solidFill>
            <a:round/>
            <a:headEnd type="triangle"/>
            <a:tailEnd type="none" w="med" len="med"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eaLnBrk="0" hangingPunct="0">
              <a:spcBef>
                <a:spcPts val="0"/>
              </a:spcBef>
              <a:buClr>
                <a:srgbClr val="233DA9"/>
              </a:buClr>
              <a:buSzPct val="80000"/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整个</a:t>
            </a:r>
            <a:r>
              <a:rPr lang="en-US" altLang="en-US" b="1" kern="0" dirty="0">
                <a:solidFill>
                  <a:schemeClr val="bg1"/>
                </a:solidFill>
                <a:latin typeface="+mn-ea"/>
                <a:ea typeface="+mn-ea"/>
              </a:rPr>
              <a:t>BOM</a:t>
            </a:r>
            <a:r>
              <a:rPr lang="zh-CN" altLang="en-US" b="1" kern="0" dirty="0">
                <a:solidFill>
                  <a:schemeClr val="bg1"/>
                </a:solidFill>
                <a:latin typeface="+mn-ea"/>
                <a:ea typeface="+mn-ea"/>
              </a:rPr>
              <a:t>的核心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903617" y="3518254"/>
            <a:ext cx="928694" cy="1588"/>
          </a:xfrm>
          <a:prstGeom prst="straightConnector1">
            <a:avLst/>
          </a:prstGeom>
          <a:ln cmpd="sng">
            <a:solidFill>
              <a:schemeClr val="accent5">
                <a:lumMod val="50000"/>
              </a:schemeClr>
            </a:solidFill>
            <a:headEnd type="none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prstMaterial="dkEdge">
            <a:bevelT w="0" h="0"/>
            <a:contourClr>
              <a:schemeClr val="accent1">
                <a:satMod val="110000"/>
              </a:scheme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2">
            <a:extLst>
              <a:ext uri="{FF2B5EF4-FFF2-40B4-BE49-F238E27FC236}">
                <a16:creationId xmlns:a16="http://schemas.microsoft.com/office/drawing/2014/main" id="{359D77D8-73D2-4668-B2D6-260134224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394" y="1353821"/>
            <a:ext cx="10350500" cy="452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609585" indent="-609585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ingdings" panose="05000000000000000000" charset="0"/>
              <a:buChar char=""/>
              <a:defRPr sz="3200" b="1" kern="1200">
                <a:solidFill>
                  <a:srgbClr val="0B9FD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1066773" indent="-457189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90000"/>
              <a:buFont typeface="Wingdings" panose="05000000000000000000" charset="0"/>
              <a:buChar char=""/>
              <a:defRPr sz="2933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600160" indent="-38099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SzPct val="85000"/>
              <a:buFont typeface="Wingdings" panose="05000000000000000000" charset="0"/>
              <a:buChar char=""/>
              <a:defRPr sz="2667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209745" indent="-38099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99D8"/>
              </a:buClr>
              <a:buFont typeface="Webdings" panose="05030102010509060703" charset="0"/>
              <a:buChar char="4"/>
              <a:defRPr sz="1867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9ADA"/>
              </a:buClr>
              <a:buFont typeface="Wingdings" panose="05000000000000000000" charset="0"/>
              <a:buChar char="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dirty="0"/>
              <a:t>BOM</a:t>
            </a:r>
            <a:r>
              <a:rPr lang="zh-CN" altLang="en-US" dirty="0"/>
              <a:t>：浏览器对象模型（</a:t>
            </a:r>
            <a:r>
              <a:rPr lang="en-US" altLang="zh-CN" dirty="0"/>
              <a:t>Browser Object Model</a:t>
            </a:r>
            <a:r>
              <a:rPr lang="zh-CN" altLang="en-US" dirty="0"/>
              <a:t>）</a:t>
            </a:r>
          </a:p>
          <a:p>
            <a:pPr lvl="1" defTabSz="914400"/>
            <a:r>
              <a:rPr lang="en-US" altLang="zh-CN" dirty="0"/>
              <a:t>BOM</a:t>
            </a:r>
            <a:r>
              <a:rPr lang="zh-CN" altLang="en-US" dirty="0"/>
              <a:t>提供了独立于内容的、可以与浏览器窗口进行互动的对象结构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243CDC-63B1-478B-ADA8-4DB2D56F1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BOM</a:t>
            </a:r>
            <a:r>
              <a:rPr lang="zh-CN" altLang="en-US" dirty="0"/>
              <a:t>模型</a:t>
            </a:r>
            <a:r>
              <a:rPr lang="en-US" altLang="zh-CN" dirty="0"/>
              <a:t>2-2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B88B768-6CF6-4CD4-8B56-93525EFB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BOM</a:t>
            </a:r>
            <a:r>
              <a:rPr lang="zh-CN" altLang="en-US" dirty="0"/>
              <a:t>可实现功能</a:t>
            </a:r>
            <a:endParaRPr lang="en-US" altLang="zh-CN" dirty="0"/>
          </a:p>
          <a:p>
            <a:pPr lvl="1"/>
            <a:r>
              <a:rPr lang="zh-CN" altLang="en-US" dirty="0"/>
              <a:t>弹出新的浏览器窗口</a:t>
            </a:r>
            <a:endParaRPr lang="en-US" altLang="zh-CN" dirty="0"/>
          </a:p>
          <a:p>
            <a:pPr lvl="1"/>
            <a:r>
              <a:rPr lang="zh-CN" altLang="en-US" dirty="0"/>
              <a:t>移动、关闭浏览器窗口以及调整窗口的大小</a:t>
            </a:r>
            <a:endParaRPr lang="en-US" altLang="zh-CN" dirty="0"/>
          </a:p>
          <a:p>
            <a:pPr lvl="1"/>
            <a:r>
              <a:rPr lang="zh-CN" altLang="en-US" dirty="0"/>
              <a:t>页面的前进、后退</a:t>
            </a: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66F329-D411-4F53-825C-72A29664F2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对象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常用属性</a:t>
            </a:r>
            <a:endParaRPr lang="en-US" altLang="zh-CN" dirty="0"/>
          </a:p>
          <a:p>
            <a:r>
              <a:rPr lang="zh-CN" altLang="en-US" dirty="0"/>
              <a:t>常用方法</a:t>
            </a:r>
            <a:endParaRPr lang="en-US" alt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4D1C2A-87E0-4FD9-97E1-27613B9097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对象的常用属性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常用的属性</a:t>
            </a:r>
          </a:p>
        </p:txBody>
      </p:sp>
      <p:sp>
        <p:nvSpPr>
          <p:cNvPr id="7" name="Rectangle 109"/>
          <p:cNvSpPr>
            <a:spLocks noChangeArrowheads="1"/>
          </p:cNvSpPr>
          <p:nvPr/>
        </p:nvSpPr>
        <p:spPr bwMode="auto">
          <a:xfrm>
            <a:off x="2063750" y="1268414"/>
            <a:ext cx="8229600" cy="8032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Blip>
                <a:blip r:embed="rId3"/>
              </a:buBlip>
              <a:defRPr/>
            </a:pPr>
            <a:endParaRPr lang="zh-CN" altLang="en-US" sz="2800" b="1" dirty="0">
              <a:latin typeface="+mn-lt"/>
              <a:ea typeface="+mn-ea"/>
            </a:endParaRPr>
          </a:p>
        </p:txBody>
      </p:sp>
      <p:graphicFrame>
        <p:nvGraphicFramePr>
          <p:cNvPr id="5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20086"/>
              </p:ext>
            </p:extLst>
          </p:nvPr>
        </p:nvGraphicFramePr>
        <p:xfrm>
          <a:off x="1127448" y="2103369"/>
          <a:ext cx="6786610" cy="1610652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999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6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属性名称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history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有关客户访问过的</a:t>
                      </a:r>
                      <a:r>
                        <a:rPr kumimoji="0" lang="en-GB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URL</a:t>
                      </a:r>
                      <a:r>
                        <a:rPr kumimoji="0" lang="zh-CN" altLang="en-GB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的信息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6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location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有关当前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URL 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的信息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1127448" y="4461528"/>
            <a:ext cx="4645025" cy="571500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 defTabSz="7239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fr-FR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window.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属性名</a:t>
            </a:r>
            <a:r>
              <a:rPr lang="fr-FR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=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2" charset="-122"/>
              </a:rPr>
              <a:t>"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属性值</a:t>
            </a:r>
            <a:r>
              <a:rPr lang="en-US" altLang="zh-CN" b="1" dirty="0">
                <a:solidFill>
                  <a:srgbClr val="FF0000"/>
                </a:solidFill>
                <a:ea typeface="黑体" panose="02010609060101010101" pitchFamily="2" charset="-122"/>
              </a:rPr>
              <a:t>"</a:t>
            </a:r>
            <a:r>
              <a:rPr lang="zh-CN" altLang="en-US" b="1" dirty="0">
                <a:solidFill>
                  <a:srgbClr val="FF0000"/>
                </a:solidFill>
                <a:ea typeface="黑体" panose="02010609060101010101" pitchFamily="2" charset="-122"/>
              </a:rPr>
              <a:t> </a:t>
            </a:r>
            <a:endParaRPr lang="en-US" altLang="zh-CN" b="1" dirty="0">
              <a:solidFill>
                <a:srgbClr val="FF0000"/>
              </a:solidFill>
              <a:ea typeface="黑体" panose="02010609060101010101" pitchFamily="2" charset="-122"/>
            </a:endParaRPr>
          </a:p>
        </p:txBody>
      </p:sp>
      <p:sp>
        <p:nvSpPr>
          <p:cNvPr id="13" name="AutoShape 3"/>
          <p:cNvSpPr>
            <a:spLocks noChangeArrowheads="1"/>
          </p:cNvSpPr>
          <p:nvPr/>
        </p:nvSpPr>
        <p:spPr bwMode="auto">
          <a:xfrm>
            <a:off x="1127448" y="5408771"/>
            <a:ext cx="5210175" cy="423321"/>
          </a:xfrm>
          <a:prstGeom prst="roundRect">
            <a:avLst>
              <a:gd name="adj" fmla="val 0"/>
            </a:avLst>
          </a:prstGeom>
          <a:solidFill>
            <a:srgbClr val="EDF5FD"/>
          </a:solidFill>
          <a:ln w="508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>
            <a:spAutoFit/>
          </a:bodyPr>
          <a:lstStyle/>
          <a:p>
            <a:pPr defTabSz="723900">
              <a:lnSpc>
                <a:spcPct val="130000"/>
              </a:lnSpc>
              <a:spcAft>
                <a:spcPts val="0"/>
              </a:spcAft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fr-FR" b="1" dirty="0"/>
              <a:t>window.location=</a:t>
            </a:r>
            <a:r>
              <a:rPr lang="en-US" altLang="zh-CN" b="1" dirty="0"/>
              <a:t>"</a:t>
            </a:r>
            <a:r>
              <a:rPr lang="fr-FR" b="1" dirty="0"/>
              <a:t>http://www.</a:t>
            </a:r>
            <a:r>
              <a:rPr lang="en-US" altLang="zh-CN" b="1" dirty="0" err="1"/>
              <a:t>kgc</a:t>
            </a:r>
            <a:r>
              <a:rPr lang="fr-FR" b="1" dirty="0"/>
              <a:t>.cn</a:t>
            </a:r>
            <a:r>
              <a:rPr lang="en-US" altLang="zh-CN" b="1" dirty="0"/>
              <a:t>"</a:t>
            </a:r>
            <a:r>
              <a:rPr lang="fr-FR" b="1" dirty="0"/>
              <a:t> ;</a:t>
            </a:r>
            <a:r>
              <a:rPr lang="zh-CN" altLang="en-US" b="1" dirty="0">
                <a:solidFill>
                  <a:schemeClr val="accent5">
                    <a:lumMod val="10000"/>
                  </a:schemeClr>
                </a:solidFill>
                <a:latin typeface="+mn-lt"/>
              </a:rPr>
              <a:t>      </a:t>
            </a:r>
            <a:endParaRPr lang="zh-CN" altLang="zh-CN" b="1" dirty="0">
              <a:solidFill>
                <a:schemeClr val="accent5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17" name="AutoShape 17"/>
          <p:cNvSpPr>
            <a:spLocks noChangeArrowheads="1"/>
          </p:cNvSpPr>
          <p:nvPr/>
        </p:nvSpPr>
        <p:spPr bwMode="auto">
          <a:xfrm>
            <a:off x="6533956" y="5437075"/>
            <a:ext cx="3100908" cy="366712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anchor="ctr"/>
          <a:lstStyle/>
          <a:p>
            <a:pPr algn="ctr"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表示跳转到课工场首页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C50F79-FC38-4B1E-979C-79E659F80B7E}"/>
              </a:ext>
            </a:extLst>
          </p:cNvPr>
          <p:cNvGrpSpPr/>
          <p:nvPr/>
        </p:nvGrpSpPr>
        <p:grpSpPr>
          <a:xfrm>
            <a:off x="402536" y="5373895"/>
            <a:ext cx="436880" cy="531495"/>
            <a:chOff x="207842" y="972384"/>
            <a:chExt cx="436880" cy="531495"/>
          </a:xfrm>
        </p:grpSpPr>
        <p:sp>
          <p:nvSpPr>
            <p:cNvPr id="20" name="TextBox 65">
              <a:extLst>
                <a:ext uri="{FF2B5EF4-FFF2-40B4-BE49-F238E27FC236}">
                  <a16:creationId xmlns:a16="http://schemas.microsoft.com/office/drawing/2014/main" id="{A4A3EA9F-309F-460A-A0FE-E18BDC5DA0F1}"/>
                </a:ext>
              </a:extLst>
            </p:cNvPr>
            <p:cNvSpPr txBox="1"/>
            <p:nvPr/>
          </p:nvSpPr>
          <p:spPr>
            <a:xfrm>
              <a:off x="207842" y="1258769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示例</a:t>
              </a:r>
            </a:p>
          </p:txBody>
        </p:sp>
        <p:pic>
          <p:nvPicPr>
            <p:cNvPr id="21" name="图片 20" descr="C:\Users\Lenovo\Desktop\icon\电脑.png电脑">
              <a:extLst>
                <a:ext uri="{FF2B5EF4-FFF2-40B4-BE49-F238E27FC236}">
                  <a16:creationId xmlns:a16="http://schemas.microsoft.com/office/drawing/2014/main" id="{2373745F-1B9F-4FEA-8029-DDED83B8D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86582" y="972384"/>
              <a:ext cx="279400" cy="278765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9F4F9BE-BAE1-4275-9688-C87E8ACBA45A}"/>
              </a:ext>
            </a:extLst>
          </p:cNvPr>
          <p:cNvGrpSpPr/>
          <p:nvPr/>
        </p:nvGrpSpPr>
        <p:grpSpPr>
          <a:xfrm>
            <a:off x="386026" y="4437112"/>
            <a:ext cx="436880" cy="549275"/>
            <a:chOff x="246688" y="1497434"/>
            <a:chExt cx="436880" cy="549275"/>
          </a:xfrm>
        </p:grpSpPr>
        <p:sp>
          <p:nvSpPr>
            <p:cNvPr id="23" name="TextBox 65">
              <a:extLst>
                <a:ext uri="{FF2B5EF4-FFF2-40B4-BE49-F238E27FC236}">
                  <a16:creationId xmlns:a16="http://schemas.microsoft.com/office/drawing/2014/main" id="{07A0BA0B-D4E0-44B7-8C07-05F2386DBD3D}"/>
                </a:ext>
              </a:extLst>
            </p:cNvPr>
            <p:cNvSpPr txBox="1"/>
            <p:nvPr/>
          </p:nvSpPr>
          <p:spPr>
            <a:xfrm>
              <a:off x="246688" y="1801599"/>
              <a:ext cx="436880" cy="245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b="1" dirty="0">
                  <a:solidFill>
                    <a:srgbClr val="0099D8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语法</a:t>
              </a:r>
            </a:p>
          </p:txBody>
        </p:sp>
        <p:pic>
          <p:nvPicPr>
            <p:cNvPr id="24" name="图片 23" descr="C:\Users\Lenovo\Desktop\icon\书籍.png书籍">
              <a:extLst>
                <a:ext uri="{FF2B5EF4-FFF2-40B4-BE49-F238E27FC236}">
                  <a16:creationId xmlns:a16="http://schemas.microsoft.com/office/drawing/2014/main" id="{75145FF8-3FF2-47C9-BAB6-361BBE31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7965" y="1497434"/>
              <a:ext cx="314325" cy="314325"/>
            </a:xfrm>
            <a:prstGeom prst="rect">
              <a:avLst/>
            </a:prstGeom>
          </p:spPr>
        </p:pic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CF97C7-D5B0-443E-ADAE-04B94B034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</a:t>
            </a:r>
            <a:r>
              <a:rPr lang="zh-CN" altLang="en-US" dirty="0"/>
              <a:t>对象的常用方法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常用的方法</a:t>
            </a:r>
          </a:p>
          <a:p>
            <a:endParaRPr lang="zh-CN" altLang="en-US" dirty="0"/>
          </a:p>
        </p:txBody>
      </p:sp>
      <p:graphicFrame>
        <p:nvGraphicFramePr>
          <p:cNvPr id="8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024230"/>
              </p:ext>
            </p:extLst>
          </p:nvPr>
        </p:nvGraphicFramePr>
        <p:xfrm>
          <a:off x="1341831" y="2052263"/>
          <a:ext cx="7429552" cy="4304088"/>
        </p:xfrm>
        <a:graphic>
          <a:graphicData uri="http://schemas.openxmlformats.org/drawingml/2006/table">
            <a:tbl>
              <a:tblPr firstRow="1" bandRow="1">
                <a:solidFill>
                  <a:schemeClr val="bg2">
                    <a:lumMod val="90000"/>
                  </a:schemeClr>
                </a:solidFill>
                <a:effectLst>
                  <a:outerShdw blurRad="50800" dist="50800" dir="5400000" algn="ctr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857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2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方法名称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说      明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2" charset="-122"/>
                        <a:ea typeface="黑体" panose="0201060906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4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prompt( 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显示可提示用户输入的对话框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alert( 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显示带有一个提示信息和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一个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确定按钮的警示框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GB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confirm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( 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显示一个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带有提示信息、确定和取消按钮的对话框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close( 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关闭浏览器窗口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open( )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打开一个新的浏览器窗口，加载给定 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URL </a:t>
                      </a: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所指定的文档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16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setTimeout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( 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在指定的毫秒数后调用函数或计算表达式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57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set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I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nterval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( 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黑体" panose="02010609060101010101" pitchFamily="2" charset="-122"/>
                        </a:rPr>
                        <a:t>按照指定的周期（以毫秒计）来调用函数或表达式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71BE15-580F-423C-B7D2-66D96C193A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r>
              <a:rPr lang="en-US" altLang="zh-CN"/>
              <a:t>/43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3058</Words>
  <Application>Microsoft Office PowerPoint</Application>
  <PresentationFormat>宽屏</PresentationFormat>
  <Paragraphs>506</Paragraphs>
  <Slides>43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黑体</vt:lpstr>
      <vt:lpstr>宋体</vt:lpstr>
      <vt:lpstr>微软雅黑</vt:lpstr>
      <vt:lpstr>Arial</vt:lpstr>
      <vt:lpstr>Calibri</vt:lpstr>
      <vt:lpstr>Tahoma</vt:lpstr>
      <vt:lpstr>Times New Roman</vt:lpstr>
      <vt:lpstr>Webdings</vt:lpstr>
      <vt:lpstr>Wingdings</vt:lpstr>
      <vt:lpstr>1_自定义设计方案</vt:lpstr>
      <vt:lpstr>JavaScript操作BOM对象</vt:lpstr>
      <vt:lpstr>PowerPoint 演示文稿</vt:lpstr>
      <vt:lpstr>本章目标</vt:lpstr>
      <vt:lpstr>本章任务</vt:lpstr>
      <vt:lpstr>BOM模型2-1</vt:lpstr>
      <vt:lpstr>BOM模型2-2</vt:lpstr>
      <vt:lpstr>window对象</vt:lpstr>
      <vt:lpstr>window对象的常用属性</vt:lpstr>
      <vt:lpstr>window对象的常用方法</vt:lpstr>
      <vt:lpstr>confirm()方法</vt:lpstr>
      <vt:lpstr>open()方法</vt:lpstr>
      <vt:lpstr>练习1：制作简易的当当购物车页面</vt:lpstr>
      <vt:lpstr>共性问题集中讲解</vt:lpstr>
      <vt:lpstr>history对象</vt:lpstr>
      <vt:lpstr>location对象</vt:lpstr>
      <vt:lpstr>location和history对象的应用</vt:lpstr>
      <vt:lpstr>练习2：查看一年四季变化</vt:lpstr>
      <vt:lpstr>共性问题集中讲解</vt:lpstr>
      <vt:lpstr>Document对象</vt:lpstr>
      <vt:lpstr>Document对象应用2-1</vt:lpstr>
      <vt:lpstr>Document对象应用2-2</vt:lpstr>
      <vt:lpstr>Document对象的常用方法2-1</vt:lpstr>
      <vt:lpstr>Document对象访问页面元素</vt:lpstr>
      <vt:lpstr>Document对象的常用方法2-2</vt:lpstr>
      <vt:lpstr>练习3：完善当当购物车页面</vt:lpstr>
      <vt:lpstr>共性问题集中讲解</vt:lpstr>
      <vt:lpstr>JavaScript内置对象</vt:lpstr>
      <vt:lpstr>Date对象2-1</vt:lpstr>
      <vt:lpstr>Date对象2-1</vt:lpstr>
      <vt:lpstr>Date对象的方法</vt:lpstr>
      <vt:lpstr>制作时钟特效</vt:lpstr>
      <vt:lpstr>Math对象</vt:lpstr>
      <vt:lpstr>随机选择颜色</vt:lpstr>
      <vt:lpstr>Date对象</vt:lpstr>
      <vt:lpstr>定时函数2-1</vt:lpstr>
      <vt:lpstr>定时函数2-2</vt:lpstr>
      <vt:lpstr>清除函数</vt:lpstr>
      <vt:lpstr>练习4：制作12进制的时钟特效2-1</vt:lpstr>
      <vt:lpstr>练习4：制作12进制的时钟特效2-2</vt:lpstr>
      <vt:lpstr>共性问题集中讲解</vt:lpstr>
      <vt:lpstr>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尚 泽中</cp:lastModifiedBy>
  <cp:revision>993</cp:revision>
  <dcterms:created xsi:type="dcterms:W3CDTF">2006-03-08T06:55:00Z</dcterms:created>
  <dcterms:modified xsi:type="dcterms:W3CDTF">2019-02-26T11:25:17Z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2052-11.1.0.8389</vt:lpwstr>
  </property>
</Properties>
</file>